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</p:sldMasterIdLst>
  <p:notesMasterIdLst>
    <p:notesMasterId r:id="rId27"/>
  </p:notesMasterIdLst>
  <p:sldIdLst>
    <p:sldId id="256" r:id="rId2"/>
    <p:sldId id="268" r:id="rId3"/>
    <p:sldId id="270" r:id="rId4"/>
    <p:sldId id="271" r:id="rId5"/>
    <p:sldId id="272" r:id="rId6"/>
    <p:sldId id="275" r:id="rId7"/>
    <p:sldId id="276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95" r:id="rId20"/>
    <p:sldId id="289" r:id="rId21"/>
    <p:sldId id="290" r:id="rId22"/>
    <p:sldId id="291" r:id="rId23"/>
    <p:sldId id="292" r:id="rId24"/>
    <p:sldId id="294" r:id="rId25"/>
    <p:sldId id="296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B955A-67AB-4627-B53D-DF77441A3D2E}" type="datetimeFigureOut">
              <a:rPr lang="es-MX" smtClean="0"/>
              <a:t>04/11/2015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4E326-E45B-47DF-8E71-B6822A6495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1256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8196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Helvetica Light"/>
                <a:cs typeface="Helvetica Light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Helvetica Light"/>
                <a:cs typeface="Helvetica Light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Helvetica Light"/>
                <a:cs typeface="Helvetica Light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Helvetica Light"/>
                <a:cs typeface="Helvetica Light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Helvetica Light"/>
                <a:cs typeface="Helvetica Ligh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Helvetica Light"/>
                <a:cs typeface="Helvetica Ligh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Helvetica Light"/>
                <a:cs typeface="Helvetica Ligh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Helvetica Light"/>
                <a:cs typeface="Helvetica Ligh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Helvetica Light"/>
                <a:cs typeface="Helvetica Light"/>
              </a:defRPr>
            </a:lvl9pPr>
          </a:lstStyle>
          <a:p>
            <a:fld id="{29A557F7-ACD6-405D-88B9-BAE6BB7EF392}" type="slidenum">
              <a:rPr lang="es-MX"/>
              <a:pPr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0409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11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78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11515" y="178594"/>
            <a:ext cx="1839516" cy="57864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92969" y="178594"/>
            <a:ext cx="5411391" cy="57864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499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5453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189" y="4406801"/>
            <a:ext cx="7772176" cy="1361777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189" y="2906613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54438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92969" y="1946672"/>
            <a:ext cx="3625453" cy="4018359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25578" y="1946672"/>
            <a:ext cx="3625453" cy="4018359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4310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237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481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90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92135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endParaRPr lang="es-ES" noProof="0" smtClean="0">
              <a:sym typeface="Helvetica Light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1155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892969" y="178594"/>
            <a:ext cx="7358063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>
                <a:sym typeface="Helvetica Light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892969" y="1946672"/>
            <a:ext cx="7358063" cy="4018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>
                <a:sym typeface="Helvetica Light" charset="0"/>
              </a:rPr>
              <a:t>Click to edit Master text styles</a:t>
            </a:r>
          </a:p>
          <a:p>
            <a:pPr lvl="1"/>
            <a:r>
              <a:rPr lang="es-ES" smtClean="0">
                <a:sym typeface="Helvetica Light" charset="0"/>
              </a:rPr>
              <a:t>Second level</a:t>
            </a:r>
          </a:p>
          <a:p>
            <a:pPr lvl="2"/>
            <a:r>
              <a:rPr lang="es-ES" smtClean="0">
                <a:sym typeface="Helvetica Light" charset="0"/>
              </a:rPr>
              <a:t>Third level</a:t>
            </a:r>
          </a:p>
          <a:p>
            <a:pPr lvl="3"/>
            <a:r>
              <a:rPr lang="es-ES" smtClean="0">
                <a:sym typeface="Helvetica Light" charset="0"/>
              </a:rPr>
              <a:t>Fourth level</a:t>
            </a:r>
          </a:p>
          <a:p>
            <a:pPr lvl="4"/>
            <a:r>
              <a:rPr lang="es-ES" smtClean="0">
                <a:sym typeface="Helvetica Light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861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hf sldNum="0" hdr="0" ftr="0" dt="0"/>
  <p:txStyles>
    <p:titleStyle>
      <a:lvl1pPr algn="ctr" defTabSz="410751" rtl="0" eaLnBrk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+mj-lt"/>
          <a:ea typeface="+mj-ea"/>
          <a:cs typeface="+mj-cs"/>
          <a:sym typeface="Helvetica Light" charset="0"/>
        </a:defRPr>
      </a:lvl1pPr>
      <a:lvl2pPr algn="ctr" defTabSz="410751" rtl="0" eaLnBrk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2pPr>
      <a:lvl3pPr algn="ctr" defTabSz="410751" rtl="0" eaLnBrk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3pPr>
      <a:lvl4pPr algn="ctr" defTabSz="410751" rtl="0" eaLnBrk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4pPr>
      <a:lvl5pPr algn="ctr" defTabSz="410751" rtl="0" eaLnBrk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5pPr>
      <a:lvl6pPr marL="321457" algn="ctr" defTabSz="410751" rtl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6pPr>
      <a:lvl7pPr marL="642915" algn="ctr" defTabSz="410751" rtl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7pPr>
      <a:lvl8pPr marL="964372" algn="ctr" defTabSz="410751" rtl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8pPr>
      <a:lvl9pPr marL="1285829" algn="ctr" defTabSz="410751" rtl="0" fontAlgn="base" hangingPunct="0">
        <a:spcBef>
          <a:spcPct val="0"/>
        </a:spcBef>
        <a:spcAft>
          <a:spcPct val="0"/>
        </a:spcAft>
        <a:defRPr sz="56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9pPr>
    </p:titleStyle>
    <p:bodyStyle>
      <a:lvl1pPr marL="267881" indent="-267881" algn="l" defTabSz="410751" rtl="0" eaLnBrk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1pPr>
      <a:lvl2pPr marL="535762" indent="-267881" algn="l" defTabSz="410751" rtl="0" eaLnBrk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2pPr>
      <a:lvl3pPr marL="803643" indent="-267881" algn="l" defTabSz="410751" rtl="0" eaLnBrk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3pPr>
      <a:lvl4pPr marL="1071524" indent="-267881" algn="l" defTabSz="410751" rtl="0" eaLnBrk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4pPr>
      <a:lvl5pPr marL="1339406" indent="-267881" algn="l" defTabSz="410751" rtl="0" eaLnBrk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5pPr>
      <a:lvl6pPr marL="1660863" indent="-267881" algn="l" defTabSz="410751" rtl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6pPr>
      <a:lvl7pPr marL="1982320" indent="-267881" algn="l" defTabSz="410751" rtl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7pPr>
      <a:lvl8pPr marL="2303777" indent="-267881" algn="l" defTabSz="410751" rtl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8pPr>
      <a:lvl9pPr marL="2625235" indent="-267881" algn="l" defTabSz="410751" rtl="0" fontAlgn="base" hangingPunct="0">
        <a:spcBef>
          <a:spcPts val="2953"/>
        </a:spcBef>
        <a:spcAft>
          <a:spcPct val="0"/>
        </a:spcAft>
        <a:buSzPct val="100000"/>
        <a:buChar char="•"/>
        <a:defRPr sz="27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es-ES"/>
      </a:defPPr>
      <a:lvl1pPr marL="0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0.xml"/><Relationship Id="rId5" Type="http://schemas.openxmlformats.org/officeDocument/2006/relationships/slide" Target="slide3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4.xml"/><Relationship Id="rId5" Type="http://schemas.openxmlformats.org/officeDocument/2006/relationships/slide" Target="slide4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6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7.xml"/><Relationship Id="rId4" Type="http://schemas.openxmlformats.org/officeDocument/2006/relationships/slide" Target="slid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5" Type="http://schemas.openxmlformats.org/officeDocument/2006/relationships/hyperlink" Target="http://es.wikipedia.org/wiki/Ion" TargetMode="External"/><Relationship Id="rId4" Type="http://schemas.openxmlformats.org/officeDocument/2006/relationships/hyperlink" Target="http://es.wikipedia.org/wiki/Tabla_peri%C3%B3dica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es.wikipedia.org/wiki/Densidad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hyperlink" Target="http://es.wikipedia.org/wiki/Metal" TargetMode="External"/><Relationship Id="rId5" Type="http://schemas.openxmlformats.org/officeDocument/2006/relationships/hyperlink" Target="http://es.wikipedia.org/wiki/Hidr%C3%B3xido" TargetMode="External"/><Relationship Id="rId4" Type="http://schemas.openxmlformats.org/officeDocument/2006/relationships/hyperlink" Target="http://es.wikipedia.org/wiki/Halur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Estroncio" TargetMode="External"/><Relationship Id="rId13" Type="http://schemas.openxmlformats.org/officeDocument/2006/relationships/hyperlink" Target="http://es.wikipedia.org/wiki/Escala_de_Pauling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es.wikipedia.org/wiki/Calcio" TargetMode="External"/><Relationship Id="rId12" Type="http://schemas.openxmlformats.org/officeDocument/2006/relationships/hyperlink" Target="http://es.wikipedia.org/wiki/Electronegatividad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hyperlink" Target="http://es.wikipedia.org/wiki/Magnesio" TargetMode="External"/><Relationship Id="rId11" Type="http://schemas.openxmlformats.org/officeDocument/2006/relationships/hyperlink" Target="http://es.wikipedia.org/wiki/Vida_media" TargetMode="External"/><Relationship Id="rId5" Type="http://schemas.openxmlformats.org/officeDocument/2006/relationships/hyperlink" Target="http://es.wikipedia.org/wiki/Berilio" TargetMode="External"/><Relationship Id="rId15" Type="http://schemas.openxmlformats.org/officeDocument/2006/relationships/hyperlink" Target="http://es.wikipedia.org/wiki/Metal" TargetMode="External"/><Relationship Id="rId10" Type="http://schemas.openxmlformats.org/officeDocument/2006/relationships/hyperlink" Target="http://es.wikipedia.org/wiki/Radio_(elemento)" TargetMode="External"/><Relationship Id="rId4" Type="http://schemas.openxmlformats.org/officeDocument/2006/relationships/hyperlink" Target="http://es.wikipedia.org/wiki/Tabla_peri%C3%B3dica_de_los_elementos" TargetMode="External"/><Relationship Id="rId9" Type="http://schemas.openxmlformats.org/officeDocument/2006/relationships/hyperlink" Target="http://es.wikipedia.org/wiki/Bario" TargetMode="External"/><Relationship Id="rId14" Type="http://schemas.openxmlformats.org/officeDocument/2006/relationships/hyperlink" Target="http://es.wikipedia.org/wiki/Alcalino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Conductor" TargetMode="External"/><Relationship Id="rId13" Type="http://schemas.openxmlformats.org/officeDocument/2006/relationships/hyperlink" Target="http://es.wikipedia.org/wiki/Ars%C3%A9nico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es.wikipedia.org/wiki/Semiconductor" TargetMode="External"/><Relationship Id="rId12" Type="http://schemas.openxmlformats.org/officeDocument/2006/relationships/hyperlink" Target="http://es.wikipedia.org/wiki/Germanio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hyperlink" Target="http://es.wikipedia.org/wiki/Elemento_qu%C3%ADmico" TargetMode="External"/><Relationship Id="rId11" Type="http://schemas.openxmlformats.org/officeDocument/2006/relationships/hyperlink" Target="http://es.wikipedia.org/wiki/Silicio" TargetMode="External"/><Relationship Id="rId5" Type="http://schemas.openxmlformats.org/officeDocument/2006/relationships/hyperlink" Target="http://es.wikipedia.org/wiki/No_metal" TargetMode="External"/><Relationship Id="rId15" Type="http://schemas.openxmlformats.org/officeDocument/2006/relationships/hyperlink" Target="http://es.wikipedia.org/wiki/Semiconductores" TargetMode="External"/><Relationship Id="rId10" Type="http://schemas.openxmlformats.org/officeDocument/2006/relationships/hyperlink" Target="http://es.wikipedia.org/wiki/Boro" TargetMode="External"/><Relationship Id="rId4" Type="http://schemas.openxmlformats.org/officeDocument/2006/relationships/hyperlink" Target="http://es.wikipedia.org/wiki/Metal" TargetMode="External"/><Relationship Id="rId9" Type="http://schemas.openxmlformats.org/officeDocument/2006/relationships/hyperlink" Target="http://es.wikipedia.org/wiki/Metaloide#cite_note-0#cite_note-0" TargetMode="External"/><Relationship Id="rId14" Type="http://schemas.openxmlformats.org/officeDocument/2006/relationships/hyperlink" Target="http://es.wikipedia.org/wiki/Tabla_peri%C3%B3dica_de_los_elementos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Elementos_del_bloque_p" TargetMode="External"/><Relationship Id="rId13" Type="http://schemas.openxmlformats.org/officeDocument/2006/relationships/hyperlink" Target="http://es.wikipedia.org/wiki/Ox%C3%ADgeno" TargetMode="External"/><Relationship Id="rId18" Type="http://schemas.openxmlformats.org/officeDocument/2006/relationships/hyperlink" Target="http://es.wikipedia.org/wiki/Selenio" TargetMode="External"/><Relationship Id="rId26" Type="http://schemas.openxmlformats.org/officeDocument/2006/relationships/hyperlink" Target="http://es.wikipedia.org/wiki/Ox%C3%ADgeno_diat%C3%B3mico" TargetMode="External"/><Relationship Id="rId3" Type="http://schemas.openxmlformats.org/officeDocument/2006/relationships/image" Target="../media/image2.png"/><Relationship Id="rId21" Type="http://schemas.openxmlformats.org/officeDocument/2006/relationships/hyperlink" Target="http://es.wikipedia.org/wiki/Astato" TargetMode="External"/><Relationship Id="rId7" Type="http://schemas.openxmlformats.org/officeDocument/2006/relationships/hyperlink" Target="http://es.wikipedia.org/wiki/Tabla_peri%C3%B3dica_de_los_elementos" TargetMode="External"/><Relationship Id="rId12" Type="http://schemas.openxmlformats.org/officeDocument/2006/relationships/hyperlink" Target="http://es.wikipedia.org/wiki/Nitr%C3%B3geno" TargetMode="External"/><Relationship Id="rId17" Type="http://schemas.openxmlformats.org/officeDocument/2006/relationships/hyperlink" Target="http://es.wikipedia.org/wiki/Cloro" TargetMode="External"/><Relationship Id="rId25" Type="http://schemas.openxmlformats.org/officeDocument/2006/relationships/hyperlink" Target="http://es.wikipedia.org/wiki/Nitr%C3%B3geno_diat%C3%B3mico" TargetMode="External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es.wikipedia.org/wiki/Azufre" TargetMode="External"/><Relationship Id="rId20" Type="http://schemas.openxmlformats.org/officeDocument/2006/relationships/hyperlink" Target="http://es.wikipedia.org/wiki/Yodo" TargetMode="External"/><Relationship Id="rId29" Type="http://schemas.openxmlformats.org/officeDocument/2006/relationships/hyperlink" Target="http://es.wikipedia.org/w/index.php?title=Bromo_diat%C3%B3mico&amp;action=edit&amp;redlink=1" TargetMode="External"/><Relationship Id="rId1" Type="http://schemas.openxmlformats.org/officeDocument/2006/relationships/themeOverride" Target="../theme/themeOverride22.xml"/><Relationship Id="rId6" Type="http://schemas.openxmlformats.org/officeDocument/2006/relationships/hyperlink" Target="http://es.wikipedia.org/wiki/Electronegatividad" TargetMode="External"/><Relationship Id="rId11" Type="http://schemas.openxmlformats.org/officeDocument/2006/relationships/hyperlink" Target="http://es.wikipedia.org/wiki/Carbono" TargetMode="External"/><Relationship Id="rId24" Type="http://schemas.openxmlformats.org/officeDocument/2006/relationships/hyperlink" Target="http://es.wikipedia.org/wiki/Hidr%C3%B3geno_diat%C3%B3mico" TargetMode="External"/><Relationship Id="rId5" Type="http://schemas.openxmlformats.org/officeDocument/2006/relationships/hyperlink" Target="http://es.wikipedia.org/wiki/Metaloide" TargetMode="External"/><Relationship Id="rId15" Type="http://schemas.openxmlformats.org/officeDocument/2006/relationships/hyperlink" Target="http://es.wikipedia.org/wiki/F%C3%B3sforo_(elemento)" TargetMode="External"/><Relationship Id="rId23" Type="http://schemas.openxmlformats.org/officeDocument/2006/relationships/hyperlink" Target="http://es.wikipedia.org/wiki/Semiconductor" TargetMode="External"/><Relationship Id="rId28" Type="http://schemas.openxmlformats.org/officeDocument/2006/relationships/hyperlink" Target="http://es.wikipedia.org/wiki/Cloro_diat%C3%B3mico" TargetMode="External"/><Relationship Id="rId10" Type="http://schemas.openxmlformats.org/officeDocument/2006/relationships/hyperlink" Target="http://es.wikipedia.org/wiki/Hidr%C3%B3geno" TargetMode="External"/><Relationship Id="rId19" Type="http://schemas.openxmlformats.org/officeDocument/2006/relationships/hyperlink" Target="http://es.wikipedia.org/wiki/Bromo" TargetMode="External"/><Relationship Id="rId4" Type="http://schemas.openxmlformats.org/officeDocument/2006/relationships/hyperlink" Target="http://es.wikipedia.org/wiki/Metal" TargetMode="External"/><Relationship Id="rId9" Type="http://schemas.openxmlformats.org/officeDocument/2006/relationships/hyperlink" Target="http://es.wikipedia.org/wiki/Gas_noble" TargetMode="External"/><Relationship Id="rId14" Type="http://schemas.openxmlformats.org/officeDocument/2006/relationships/hyperlink" Target="http://es.wikipedia.org/wiki/Fl%C3%BAor" TargetMode="External"/><Relationship Id="rId22" Type="http://schemas.openxmlformats.org/officeDocument/2006/relationships/hyperlink" Target="http://es.wikipedia.org/wiki/Aislante_el%C3%A9ctrico" TargetMode="External"/><Relationship Id="rId27" Type="http://schemas.openxmlformats.org/officeDocument/2006/relationships/hyperlink" Target="http://es.wikipedia.org/w/index.php?title=Fl%C3%BAor_diat%C3%B3mico&amp;action=edit&amp;redlink=1" TargetMode="External"/><Relationship Id="rId30" Type="http://schemas.openxmlformats.org/officeDocument/2006/relationships/hyperlink" Target="http://es.wikipedia.org/wiki/Yodo_diat%C3%B3mico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5" Type="http://schemas.openxmlformats.org/officeDocument/2006/relationships/hyperlink" Target="http://es.wikipedia.org/wiki/Electricidad" TargetMode="External"/><Relationship Id="rId4" Type="http://schemas.openxmlformats.org/officeDocument/2006/relationships/hyperlink" Target="http://es.wikipedia.org/wiki/Calor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5" Type="http://schemas.openxmlformats.org/officeDocument/2006/relationships/image" Target="../media/image10.png"/><Relationship Id="rId4" Type="http://schemas.openxmlformats.org/officeDocument/2006/relationships/hyperlink" Target="06%20Enlace%20qumico.ppt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Estroncio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es.wikipedia.org/wiki/Sodio" TargetMode="External"/><Relationship Id="rId12" Type="http://schemas.openxmlformats.org/officeDocument/2006/relationships/hyperlink" Target="http://es.wikipedia.org/wiki/Telurio" TargetMode="Externa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Relationship Id="rId6" Type="http://schemas.openxmlformats.org/officeDocument/2006/relationships/hyperlink" Target="http://es.wikipedia.org/wiki/Azufre" TargetMode="External"/><Relationship Id="rId11" Type="http://schemas.openxmlformats.org/officeDocument/2006/relationships/hyperlink" Target="http://es.wikipedia.org/wiki/Bario" TargetMode="External"/><Relationship Id="rId5" Type="http://schemas.openxmlformats.org/officeDocument/2006/relationships/hyperlink" Target="http://es.wikipedia.org/wiki/Calcio" TargetMode="External"/><Relationship Id="rId10" Type="http://schemas.openxmlformats.org/officeDocument/2006/relationships/hyperlink" Target="http://es.wikipedia.org/wiki/Potasio" TargetMode="External"/><Relationship Id="rId4" Type="http://schemas.openxmlformats.org/officeDocument/2006/relationships/hyperlink" Target="http://es.wikipedia.org/wiki/Litio" TargetMode="External"/><Relationship Id="rId9" Type="http://schemas.openxmlformats.org/officeDocument/2006/relationships/hyperlink" Target="http://es.wikipedia.org/wiki/Selenio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9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9.xml"/><Relationship Id="rId5" Type="http://schemas.openxmlformats.org/officeDocument/2006/relationships/image" Target="../media/image4.png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1403648" y="1637226"/>
            <a:ext cx="6400354" cy="3167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88892" tIns="50795" rIns="88892" bIns="50795" numCol="1" anchor="t" anchorCtr="0" compatLnSpc="1">
            <a:prstTxWarp prst="textNoShape">
              <a:avLst/>
            </a:prstTxWarp>
          </a:bodyPr>
          <a:lstStyle>
            <a:lvl1pPr marL="0" indent="0" algn="ctr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1pPr>
            <a:lvl2pPr marL="321457" indent="0" algn="ctr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2pPr>
            <a:lvl3pPr marL="642915" indent="0" algn="ctr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3pPr>
            <a:lvl4pPr marL="964372" indent="0" algn="ctr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4pPr>
            <a:lvl5pPr marL="1285829" indent="0" algn="ctr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5pPr>
            <a:lvl6pPr marL="1607287" indent="0" algn="ctr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6pPr>
            <a:lvl7pPr marL="1928744" indent="0" algn="ctr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7pPr>
            <a:lvl8pPr marL="2250201" indent="0" algn="ctr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8pPr>
            <a:lvl9pPr marL="2571659" indent="0" algn="ctr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None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9pPr>
          </a:lstStyle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r>
              <a:rPr lang="es-ES" sz="2300" kern="0" dirty="0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Área Académica: Química </a:t>
            </a:r>
            <a:endParaRPr lang="es-ES" sz="2300" kern="0" dirty="0" smtClean="0">
              <a:solidFill>
                <a:srgbClr val="888888"/>
              </a:solidFill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endParaRPr lang="es-ES" sz="2300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r>
              <a:rPr lang="es-ES" sz="2300" kern="0" dirty="0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Tema: Historia de la tabla periódica de los elementos químicos</a:t>
            </a:r>
            <a:endParaRPr lang="es-ES" sz="2300" kern="0" dirty="0" smtClean="0">
              <a:solidFill>
                <a:srgbClr val="888888"/>
              </a:solidFill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endParaRPr lang="es-ES" sz="2300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r>
              <a:rPr lang="es-ES" sz="2300" kern="0" dirty="0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Profesor(a): Paz María de Lourdes Cornejo Arteaga</a:t>
            </a:r>
            <a:endParaRPr lang="es-ES" sz="2300" kern="0" dirty="0" smtClean="0">
              <a:solidFill>
                <a:srgbClr val="888888"/>
              </a:solidFill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endParaRPr lang="es-ES" sz="2300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r>
              <a:rPr lang="es-ES" sz="2300" kern="0" dirty="0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Periodo: Julio-Diciembre 2015</a:t>
            </a:r>
            <a:endParaRPr lang="es-ES" sz="2300" kern="0" dirty="0" smtClean="0">
              <a:solidFill>
                <a:srgbClr val="888888"/>
              </a:solidFill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defTabSz="914098" eaLnBrk="1">
              <a:lnSpc>
                <a:spcPct val="80000"/>
              </a:lnSpc>
              <a:spcBef>
                <a:spcPts val="422"/>
              </a:spcBef>
              <a:buSzTx/>
            </a:pPr>
            <a:endParaRPr lang="es-ES" sz="2300" kern="0" dirty="0">
              <a:solidFill>
                <a:srgbClr val="888888"/>
              </a:solidFill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635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tabla_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2400" cy="537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6537325" y="6208713"/>
            <a:ext cx="1035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>
                <a:hlinkClick r:id="rId5" action="ppaction://hlinksldjump"/>
              </a:rPr>
              <a:t>regresar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57471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55149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MX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65500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MX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762000" y="56388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MX"/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867400"/>
            <a:ext cx="44196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26" name="Group 6"/>
          <p:cNvGraphicFramePr>
            <a:graphicFrameLocks noGrp="1"/>
          </p:cNvGraphicFramePr>
          <p:nvPr/>
        </p:nvGraphicFramePr>
        <p:xfrm>
          <a:off x="228600" y="990600"/>
          <a:ext cx="8686800" cy="4648202"/>
        </p:xfrm>
        <a:graphic>
          <a:graphicData uri="http://schemas.openxmlformats.org/drawingml/2006/table">
            <a:tbl>
              <a:tblPr/>
              <a:tblGrid>
                <a:gridCol w="463550"/>
                <a:gridCol w="455613"/>
                <a:gridCol w="457200"/>
                <a:gridCol w="458787"/>
                <a:gridCol w="457200"/>
                <a:gridCol w="455613"/>
                <a:gridCol w="455612"/>
                <a:gridCol w="458788"/>
                <a:gridCol w="455612"/>
                <a:gridCol w="457200"/>
                <a:gridCol w="457200"/>
                <a:gridCol w="455613"/>
                <a:gridCol w="457200"/>
                <a:gridCol w="458787"/>
                <a:gridCol w="455613"/>
                <a:gridCol w="457200"/>
                <a:gridCol w="455612"/>
                <a:gridCol w="458788"/>
                <a:gridCol w="455612"/>
              </a:tblGrid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VIII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II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IIIA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IV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VI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VII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Mg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III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IV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VII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VIII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Sc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Y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Tc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Pd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Ag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Cd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Xe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Hf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W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Pt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Hg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At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Ac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Rf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Sg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Mt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Uun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Uuu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Uub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Uut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Uuq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Uup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Uuh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Uus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Uuo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Nd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Pm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Sm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Gd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Dy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Tm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Yb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lantanidos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Np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Am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Cm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Bk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Cf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Fm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Md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actinidos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11564" name="Rectangle 306"/>
          <p:cNvSpPr>
            <a:spLocks noChangeArrowheads="1"/>
          </p:cNvSpPr>
          <p:nvPr/>
        </p:nvSpPr>
        <p:spPr bwMode="auto">
          <a:xfrm>
            <a:off x="0" y="6330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MX"/>
          </a:p>
        </p:txBody>
      </p:sp>
      <p:sp>
        <p:nvSpPr>
          <p:cNvPr id="11565" name="Text Box 307"/>
          <p:cNvSpPr txBox="1">
            <a:spLocks noChangeArrowheads="1"/>
          </p:cNvSpPr>
          <p:nvPr/>
        </p:nvSpPr>
        <p:spPr bwMode="auto">
          <a:xfrm>
            <a:off x="4302125" y="660028"/>
            <a:ext cx="4743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dirty="0"/>
              <a:t>Clasificación de los elementos mas comunes</a:t>
            </a:r>
          </a:p>
        </p:txBody>
      </p:sp>
    </p:spTree>
    <p:extLst>
      <p:ext uri="{BB962C8B-B14F-4D97-AF65-F5344CB8AC3E}">
        <p14:creationId xmlns:p14="http://schemas.microsoft.com/office/powerpoint/2010/main" val="3856421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21" name="Group 325"/>
          <p:cNvGraphicFramePr>
            <a:graphicFrameLocks noGrp="1"/>
          </p:cNvGraphicFramePr>
          <p:nvPr/>
        </p:nvGraphicFramePr>
        <p:xfrm>
          <a:off x="152400" y="381000"/>
          <a:ext cx="8659813" cy="4826101"/>
        </p:xfrm>
        <a:graphic>
          <a:graphicData uri="http://schemas.openxmlformats.org/drawingml/2006/table">
            <a:tbl>
              <a:tblPr/>
              <a:tblGrid>
                <a:gridCol w="336550"/>
                <a:gridCol w="444500"/>
                <a:gridCol w="466725"/>
                <a:gridCol w="434975"/>
                <a:gridCol w="447675"/>
                <a:gridCol w="384175"/>
                <a:gridCol w="527050"/>
                <a:gridCol w="457200"/>
                <a:gridCol w="436563"/>
                <a:gridCol w="530225"/>
                <a:gridCol w="457200"/>
                <a:gridCol w="457200"/>
                <a:gridCol w="457200"/>
                <a:gridCol w="446087"/>
                <a:gridCol w="457200"/>
                <a:gridCol w="457200"/>
                <a:gridCol w="457200"/>
                <a:gridCol w="484188"/>
                <a:gridCol w="520700"/>
              </a:tblGrid>
              <a:tr h="32224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32065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VIII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3657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II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IIIA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IV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V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VI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VII 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000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016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Mg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III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IV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V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VI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VII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VIII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II 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000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51812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Tc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Pd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Ag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Cd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000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Hf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Pt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Hg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At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51812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Rf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Sg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Mt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Uun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Uuu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Uub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Uut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Uuq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Uup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Uuh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Uus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Uuo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32224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45717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Nd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Pm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Sm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Eu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Gd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Tb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Dy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Tm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Yb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Lu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lantánidos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40002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Np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Pu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Cm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Bk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Cf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Fm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Md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Lr</a:t>
                      </a:r>
                      <a:endParaRPr kumimoji="0" lang="es-E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actínidos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pic>
        <p:nvPicPr>
          <p:cNvPr id="12584" name="Picture 3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410200"/>
            <a:ext cx="80772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85" name="Text Box 307"/>
          <p:cNvSpPr txBox="1">
            <a:spLocks noChangeArrowheads="1"/>
          </p:cNvSpPr>
          <p:nvPr/>
        </p:nvSpPr>
        <p:spPr bwMode="auto">
          <a:xfrm>
            <a:off x="2057400" y="990600"/>
            <a:ext cx="1149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>
                <a:solidFill>
                  <a:srgbClr val="99FF99"/>
                </a:solidFill>
              </a:rPr>
              <a:t>Periodos </a:t>
            </a:r>
          </a:p>
        </p:txBody>
      </p:sp>
      <p:sp>
        <p:nvSpPr>
          <p:cNvPr id="12586" name="Line 308"/>
          <p:cNvSpPr>
            <a:spLocks noChangeShapeType="1"/>
          </p:cNvSpPr>
          <p:nvPr/>
        </p:nvSpPr>
        <p:spPr bwMode="auto">
          <a:xfrm>
            <a:off x="3200400" y="1143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2587" name="Line 309"/>
          <p:cNvSpPr>
            <a:spLocks noChangeShapeType="1"/>
          </p:cNvSpPr>
          <p:nvPr/>
        </p:nvSpPr>
        <p:spPr bwMode="auto">
          <a:xfrm>
            <a:off x="3276600" y="1143000"/>
            <a:ext cx="381000" cy="0"/>
          </a:xfrm>
          <a:prstGeom prst="line">
            <a:avLst/>
          </a:prstGeom>
          <a:noFill/>
          <a:ln w="9525">
            <a:solidFill>
              <a:srgbClr val="00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2588" name="WordArt 310"/>
          <p:cNvSpPr>
            <a:spLocks noChangeArrowheads="1" noChangeShapeType="1" noTextEdit="1"/>
          </p:cNvSpPr>
          <p:nvPr/>
        </p:nvSpPr>
        <p:spPr bwMode="auto">
          <a:xfrm rot="5400000">
            <a:off x="8367712" y="2071688"/>
            <a:ext cx="1323975" cy="228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s-MX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grupos</a:t>
            </a:r>
          </a:p>
        </p:txBody>
      </p:sp>
      <p:sp>
        <p:nvSpPr>
          <p:cNvPr id="12589" name="Line 311"/>
          <p:cNvSpPr>
            <a:spLocks noChangeShapeType="1"/>
          </p:cNvSpPr>
          <p:nvPr/>
        </p:nvSpPr>
        <p:spPr bwMode="auto">
          <a:xfrm>
            <a:off x="8991600" y="3429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2590" name="WordArt 312"/>
          <p:cNvSpPr>
            <a:spLocks noChangeArrowheads="1" noChangeShapeType="1" noTextEdit="1"/>
          </p:cNvSpPr>
          <p:nvPr/>
        </p:nvSpPr>
        <p:spPr bwMode="auto">
          <a:xfrm>
            <a:off x="762000" y="2133600"/>
            <a:ext cx="390525" cy="8001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MX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S</a:t>
            </a:r>
          </a:p>
        </p:txBody>
      </p:sp>
      <p:sp>
        <p:nvSpPr>
          <p:cNvPr id="12591" name="WordArt 313"/>
          <p:cNvSpPr>
            <a:spLocks noChangeArrowheads="1" noChangeShapeType="1" noTextEdit="1"/>
          </p:cNvSpPr>
          <p:nvPr/>
        </p:nvSpPr>
        <p:spPr bwMode="auto">
          <a:xfrm>
            <a:off x="7086600" y="2209800"/>
            <a:ext cx="390525" cy="7239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MX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p</a:t>
            </a:r>
          </a:p>
        </p:txBody>
      </p:sp>
      <p:sp>
        <p:nvSpPr>
          <p:cNvPr id="12592" name="WordArt 314"/>
          <p:cNvSpPr>
            <a:spLocks noChangeArrowheads="1" noChangeShapeType="1" noTextEdit="1"/>
          </p:cNvSpPr>
          <p:nvPr/>
        </p:nvSpPr>
        <p:spPr bwMode="auto">
          <a:xfrm>
            <a:off x="3733800" y="2514600"/>
            <a:ext cx="3810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MX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d</a:t>
            </a:r>
          </a:p>
        </p:txBody>
      </p:sp>
      <p:sp>
        <p:nvSpPr>
          <p:cNvPr id="12593" name="WordArt 322"/>
          <p:cNvSpPr>
            <a:spLocks noChangeArrowheads="1" noChangeShapeType="1" noTextEdit="1"/>
          </p:cNvSpPr>
          <p:nvPr/>
        </p:nvSpPr>
        <p:spPr bwMode="auto">
          <a:xfrm>
            <a:off x="3429000" y="4191000"/>
            <a:ext cx="319088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MX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f</a:t>
            </a:r>
          </a:p>
        </p:txBody>
      </p:sp>
      <p:sp>
        <p:nvSpPr>
          <p:cNvPr id="12595" name="Text Box 326"/>
          <p:cNvSpPr txBox="1">
            <a:spLocks noChangeArrowheads="1"/>
          </p:cNvSpPr>
          <p:nvPr/>
        </p:nvSpPr>
        <p:spPr bwMode="auto">
          <a:xfrm>
            <a:off x="2843808" y="6423366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dirty="0" err="1" smtClean="0"/>
              <a:t>Clasificacion</a:t>
            </a:r>
            <a:r>
              <a:rPr lang="es-ES" dirty="0" smtClean="0"/>
              <a:t> </a:t>
            </a:r>
            <a:r>
              <a:rPr lang="es-ES" dirty="0"/>
              <a:t>mas completa</a:t>
            </a:r>
          </a:p>
        </p:txBody>
      </p:sp>
    </p:spTree>
    <p:extLst>
      <p:ext uri="{BB962C8B-B14F-4D97-AF65-F5344CB8AC3E}">
        <p14:creationId xmlns:p14="http://schemas.microsoft.com/office/powerpoint/2010/main" val="2546657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tabla_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62000"/>
            <a:ext cx="7239000" cy="529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3248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66800"/>
            <a:ext cx="8534400" cy="447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5067300" y="631825"/>
            <a:ext cx="3854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b="1" dirty="0"/>
              <a:t>CONFIGURACION ELECTRONICA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6994525" y="6132513"/>
            <a:ext cx="1035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>
                <a:hlinkClick r:id="rId5" action="ppaction://hlinksldjump"/>
              </a:rPr>
              <a:t>regresar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007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12599" y="1124744"/>
            <a:ext cx="889317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1400" dirty="0"/>
              <a:t>-</a:t>
            </a:r>
            <a:r>
              <a:rPr lang="es-ES" sz="1400" i="1" dirty="0"/>
              <a:t>¿</a:t>
            </a:r>
            <a:r>
              <a:rPr lang="es-ES" sz="1600" i="1" dirty="0"/>
              <a:t>Qué son las propiedades periódicas?</a:t>
            </a:r>
            <a:r>
              <a:rPr lang="es-ES" sz="1600" dirty="0"/>
              <a:t/>
            </a:r>
            <a:br>
              <a:rPr lang="es-ES" sz="1600" dirty="0"/>
            </a:br>
            <a:r>
              <a:rPr lang="es-ES" sz="1600" dirty="0"/>
              <a:t>Son las propiedades físicas y químicas de los elementos  que varían con regularidad periódica cuando se ordenan estos por orden creciente de su número atómico. </a:t>
            </a:r>
          </a:p>
          <a:p>
            <a:r>
              <a:rPr lang="es-ES" sz="1600" dirty="0"/>
              <a:t>Son propiedades periódicas: La configuración electrónica. La energía  o potencial de ionización. La afinidad electrónica. La electronegatividad,</a:t>
            </a:r>
            <a:r>
              <a:rPr lang="es-ES" sz="1400" dirty="0"/>
              <a:t> </a:t>
            </a:r>
            <a:r>
              <a:rPr lang="es-ES" sz="1400" dirty="0" err="1"/>
              <a:t>etc</a:t>
            </a:r>
            <a:endParaRPr lang="es-ES" sz="1400" dirty="0"/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3059832" y="758031"/>
            <a:ext cx="33443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b="1" dirty="0">
                <a:latin typeface="CarnivalMF" pitchFamily="2" charset="0"/>
              </a:rPr>
              <a:t>PROPIEDADES PERIODICAS</a:t>
            </a:r>
          </a:p>
        </p:txBody>
      </p:sp>
      <p:graphicFrame>
        <p:nvGraphicFramePr>
          <p:cNvPr id="50210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713733"/>
              </p:ext>
            </p:extLst>
          </p:nvPr>
        </p:nvGraphicFramePr>
        <p:xfrm>
          <a:off x="640929" y="2492896"/>
          <a:ext cx="7427168" cy="3005373"/>
        </p:xfrm>
        <a:graphic>
          <a:graphicData uri="http://schemas.openxmlformats.org/drawingml/2006/table">
            <a:tbl>
              <a:tblPr/>
              <a:tblGrid>
                <a:gridCol w="7427168"/>
              </a:tblGrid>
              <a:tr h="7236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6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Carácter metálico</a:t>
                      </a: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: Un elemento </a:t>
                      </a: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desde un punto de vista electrónico, se considera metálico,  cuando cede fácilmente electrones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6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6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Configuración electrónica</a:t>
                      </a: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: distribución de los electrones en los orbitales del átomo</a:t>
                      </a:r>
                    </a:p>
                  </a:txBody>
                  <a:tcPr marT="45712" marB="45712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 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6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Potencial de ionización</a:t>
                      </a: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: energía necesaria para separar un electrón del nivel mas externo del átomo</a:t>
                      </a: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12" marB="45712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3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 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6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Electronegatividad</a:t>
                      </a: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: </a:t>
                      </a: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Es la tendencia que tienen los átomos de ganar electrones. Los no metales son muy electronegativos al contrario de los metales.</a:t>
                      </a:r>
                    </a:p>
                  </a:txBody>
                  <a:tcPr marT="45712" marB="45712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 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6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Afinidad electrónica</a:t>
                      </a: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: energía liberada al captar un electrón.</a:t>
                      </a: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12" marB="45712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72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12" marB="45712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74" name="Rectangle 30"/>
          <p:cNvSpPr>
            <a:spLocks noChangeArrowheads="1"/>
          </p:cNvSpPr>
          <p:nvPr/>
        </p:nvSpPr>
        <p:spPr bwMode="auto">
          <a:xfrm>
            <a:off x="457200" y="5257800"/>
            <a:ext cx="8153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dirty="0">
                <a:solidFill>
                  <a:srgbClr val="FF3300"/>
                </a:solidFill>
              </a:rPr>
              <a:t>Número de oxidación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Indica capacidad de combinación. El número de oxidación de un elemento es el número de electrones que gana, cede o comparte cuando se une con otro u otros elementos. Puede ser positivo, negativo o nulo.</a:t>
            </a:r>
          </a:p>
        </p:txBody>
      </p:sp>
    </p:spTree>
    <p:extLst>
      <p:ext uri="{BB962C8B-B14F-4D97-AF65-F5344CB8AC3E}">
        <p14:creationId xmlns:p14="http://schemas.microsoft.com/office/powerpoint/2010/main" val="25318830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64"/>
          <p:cNvSpPr txBox="1">
            <a:spLocks noChangeArrowheads="1"/>
          </p:cNvSpPr>
          <p:nvPr/>
        </p:nvSpPr>
        <p:spPr bwMode="auto">
          <a:xfrm>
            <a:off x="823948" y="830263"/>
            <a:ext cx="8172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dirty="0">
                <a:solidFill>
                  <a:srgbClr val="FF3300"/>
                </a:solidFill>
              </a:rPr>
              <a:t>Radio atómico</a:t>
            </a:r>
            <a:r>
              <a:rPr lang="es-ES" dirty="0"/>
              <a:t>. Es la distancia que existe desde el núcleo del átomo y el ultimo</a:t>
            </a:r>
          </a:p>
          <a:p>
            <a:pPr eaLnBrk="1" hangingPunct="1"/>
            <a:r>
              <a:rPr lang="es-ES" dirty="0"/>
              <a:t>nivel de </a:t>
            </a:r>
            <a:r>
              <a:rPr lang="es-ES" dirty="0" smtClean="0"/>
              <a:t>energía</a:t>
            </a:r>
            <a:r>
              <a:rPr lang="es-MX" dirty="0" smtClean="0"/>
              <a:t>.</a:t>
            </a:r>
            <a:endParaRPr lang="es-ES" dirty="0"/>
          </a:p>
        </p:txBody>
      </p:sp>
      <p:pic>
        <p:nvPicPr>
          <p:cNvPr id="16387" name="Img1041500136" descr="Radio atómico en la tabla periódic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28800"/>
            <a:ext cx="7239000" cy="427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8547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30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045227"/>
              </p:ext>
            </p:extLst>
          </p:nvPr>
        </p:nvGraphicFramePr>
        <p:xfrm>
          <a:off x="762000" y="1143000"/>
          <a:ext cx="7924800" cy="1981200"/>
        </p:xfrm>
        <a:graphic>
          <a:graphicData uri="http://schemas.openxmlformats.org/drawingml/2006/table">
            <a:tbl>
              <a:tblPr/>
              <a:tblGrid>
                <a:gridCol w="79248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Numero de oxidación o valencia de acuerdo al grupo en la taba periódica.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 el elemento es </a:t>
                      </a: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metálico </a:t>
                      </a: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 perteneciente al grupo I o II la valencia es la </a:t>
                      </a: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positiva</a:t>
                      </a: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correspondiente al grupo. Los metales tienden a </a:t>
                      </a: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donar</a:t>
                      </a: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sus electrones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 el elemento es </a:t>
                      </a: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 metálico</a:t>
                      </a: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tienen la valencia </a:t>
                      </a: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negativa</a:t>
                      </a: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correspondiente al numero que falta para completar ocho. Los no metales tienden a </a:t>
                      </a: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aceptar</a:t>
                      </a: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electrones.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4" action="ppaction://hlinksldjump"/>
                        </a:rPr>
                        <a:t>Ejemplo: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14" name="Rectangle 12"/>
          <p:cNvSpPr>
            <a:spLocks noChangeArrowheads="1"/>
          </p:cNvSpPr>
          <p:nvPr/>
        </p:nvSpPr>
        <p:spPr bwMode="auto">
          <a:xfrm>
            <a:off x="762000" y="4114800"/>
            <a:ext cx="8147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17415" name="WordArt 13"/>
          <p:cNvSpPr>
            <a:spLocks noChangeArrowheads="1" noChangeShapeType="1" noTextEdit="1"/>
          </p:cNvSpPr>
          <p:nvPr/>
        </p:nvSpPr>
        <p:spPr bwMode="auto">
          <a:xfrm>
            <a:off x="7696200" y="3352800"/>
            <a:ext cx="49530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s-MX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fin</a:t>
            </a:r>
          </a:p>
        </p:txBody>
      </p:sp>
      <p:graphicFrame>
        <p:nvGraphicFramePr>
          <p:cNvPr id="55310" name="Group 14"/>
          <p:cNvGraphicFramePr>
            <a:graphicFrameLocks noGrp="1"/>
          </p:cNvGraphicFramePr>
          <p:nvPr/>
        </p:nvGraphicFramePr>
        <p:xfrm>
          <a:off x="914400" y="6172200"/>
          <a:ext cx="7924800" cy="670388"/>
        </p:xfrm>
        <a:graphic>
          <a:graphicData uri="http://schemas.openxmlformats.org/drawingml/2006/table">
            <a:tbl>
              <a:tblPr/>
              <a:tblGrid>
                <a:gridCol w="7924800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</a:rPr>
                        <a:t>Aquí metales nometalens numero de oxidacion para e tip de elnlace</a:t>
                      </a:r>
                    </a:p>
                  </a:txBody>
                  <a:tcPr marT="45677" marB="45677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318" name="Rectangle 22"/>
          <p:cNvSpPr>
            <a:spLocks noChangeArrowheads="1"/>
          </p:cNvSpPr>
          <p:nvPr/>
        </p:nvSpPr>
        <p:spPr bwMode="auto">
          <a:xfrm>
            <a:off x="1447800" y="2971800"/>
            <a:ext cx="457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>
                <a:solidFill>
                  <a:srgbClr val="000000"/>
                </a:solidFill>
              </a:rPr>
              <a:t>Los del grupo I tienen valencia 1</a:t>
            </a:r>
          </a:p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5319" name="Rectangle 23"/>
          <p:cNvSpPr>
            <a:spLocks noChangeArrowheads="1"/>
          </p:cNvSpPr>
          <p:nvPr/>
        </p:nvSpPr>
        <p:spPr bwMode="auto">
          <a:xfrm>
            <a:off x="1447800" y="3429000"/>
            <a:ext cx="457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>
                <a:solidFill>
                  <a:srgbClr val="000000"/>
                </a:solidFill>
              </a:rPr>
              <a:t>Los del grupo II tiene valencia 2</a:t>
            </a:r>
          </a:p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5320" name="Rectangle 24"/>
          <p:cNvSpPr>
            <a:spLocks noChangeArrowheads="1"/>
          </p:cNvSpPr>
          <p:nvPr/>
        </p:nvSpPr>
        <p:spPr bwMode="auto">
          <a:xfrm>
            <a:off x="1447800" y="3886200"/>
            <a:ext cx="4572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>
                <a:solidFill>
                  <a:srgbClr val="000000"/>
                </a:solidFill>
              </a:rPr>
              <a:t>Los del grupo V tienen valencia -3</a:t>
            </a:r>
          </a:p>
          <a:p>
            <a:r>
              <a:rPr lang="es-ES">
                <a:solidFill>
                  <a:srgbClr val="000000"/>
                </a:solidFill>
              </a:rPr>
              <a:t>Los del grupo VI tienen valencia -2</a:t>
            </a:r>
          </a:p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5321" name="Rectangle 25"/>
          <p:cNvSpPr>
            <a:spLocks noChangeArrowheads="1"/>
          </p:cNvSpPr>
          <p:nvPr/>
        </p:nvSpPr>
        <p:spPr bwMode="auto">
          <a:xfrm>
            <a:off x="1447800" y="4343400"/>
            <a:ext cx="3765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s-ES">
                <a:solidFill>
                  <a:srgbClr val="000000"/>
                </a:solidFill>
              </a:rPr>
              <a:t>Los del grupo VII tienen valencia -1</a:t>
            </a:r>
          </a:p>
        </p:txBody>
      </p:sp>
    </p:spTree>
    <p:extLst>
      <p:ext uri="{BB962C8B-B14F-4D97-AF65-F5344CB8AC3E}">
        <p14:creationId xmlns:p14="http://schemas.microsoft.com/office/powerpoint/2010/main" val="1011773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5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5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5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5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5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5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5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8" grpId="0"/>
      <p:bldP spid="55319" grpId="0"/>
      <p:bldP spid="55320" grpId="0"/>
      <p:bldP spid="553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2420888"/>
            <a:ext cx="6984776" cy="25922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 algn="ctr" eaLnBrk="1" hangingPunct="1">
              <a:lnSpc>
                <a:spcPct val="80000"/>
              </a:lnSpc>
              <a:buNone/>
            </a:pPr>
            <a:r>
              <a:rPr lang="es-ES" sz="2000" dirty="0" smtClean="0"/>
              <a:t>Los </a:t>
            </a:r>
            <a:r>
              <a:rPr lang="es-ES" sz="2000" b="1" dirty="0" smtClean="0"/>
              <a:t>metales alcalinos</a:t>
            </a:r>
            <a:r>
              <a:rPr lang="es-ES" sz="2000" dirty="0" smtClean="0"/>
              <a:t> son aquellos que están situados en el grupo 1 de la </a:t>
            </a:r>
            <a:r>
              <a:rPr lang="es-ES" sz="2000" dirty="0" smtClean="0">
                <a:hlinkClick r:id="rId4" tooltip="Tabla periódica"/>
              </a:rPr>
              <a:t>tabla periódica</a:t>
            </a:r>
            <a:r>
              <a:rPr lang="es-ES" sz="2000" dirty="0" smtClean="0"/>
              <a:t>. Todos tienen un solo electrón en su nivel energético más externo, con tendencia a perderlo, con lo que forman un </a:t>
            </a:r>
            <a:r>
              <a:rPr lang="es-ES" sz="2000" dirty="0" smtClean="0">
                <a:hlinkClick r:id="rId5" tooltip="Ion"/>
              </a:rPr>
              <a:t>ión</a:t>
            </a:r>
            <a:r>
              <a:rPr lang="es-ES" sz="2000" dirty="0" smtClean="0"/>
              <a:t> mono positivo, M+. Los alcalinos son los del grupo I A y la configuración electrónica del grupo es ns¹. Por ello se dice que se encuentran en la zona "s" de la tabla.</a:t>
            </a:r>
            <a:endParaRPr lang="es-ES" sz="2000" b="1" dirty="0" smtClean="0"/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3131840" y="1196752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AR" sz="2000" dirty="0"/>
              <a:t>Metales alcalinos</a:t>
            </a:r>
            <a:endParaRPr lang="es-ES" sz="2000" dirty="0"/>
          </a:p>
        </p:txBody>
      </p:sp>
      <p:sp>
        <p:nvSpPr>
          <p:cNvPr id="2" name="1 Rectángulo"/>
          <p:cNvSpPr/>
          <p:nvPr/>
        </p:nvSpPr>
        <p:spPr>
          <a:xfrm>
            <a:off x="2339752" y="1596251"/>
            <a:ext cx="3942184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es-ES" dirty="0" smtClean="0"/>
              <a:t>Litio</a:t>
            </a:r>
            <a:r>
              <a:rPr lang="es-ES" dirty="0"/>
              <a:t>, sodio, potasio, rubidio y cesio.</a:t>
            </a:r>
          </a:p>
        </p:txBody>
      </p:sp>
    </p:spTree>
    <p:extLst>
      <p:ext uri="{BB962C8B-B14F-4D97-AF65-F5344CB8AC3E}">
        <p14:creationId xmlns:p14="http://schemas.microsoft.com/office/powerpoint/2010/main" val="1419483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95736" y="1628800"/>
            <a:ext cx="6678488" cy="38595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es-ES" dirty="0" smtClean="0"/>
              <a:t>Los </a:t>
            </a:r>
            <a:r>
              <a:rPr lang="es-ES" dirty="0"/>
              <a:t>metales alcalinos son metales </a:t>
            </a:r>
            <a:r>
              <a:rPr lang="es-ES" b="1" dirty="0"/>
              <a:t>muy reactivos</a:t>
            </a:r>
            <a:r>
              <a:rPr lang="es-ES" dirty="0"/>
              <a:t>, por ello se encuentran siempre en compuestos como óxidos, </a:t>
            </a:r>
            <a:r>
              <a:rPr lang="es-ES" dirty="0">
                <a:hlinkClick r:id="rId4" tooltip="Haluro"/>
              </a:rPr>
              <a:t>haluros</a:t>
            </a:r>
            <a:r>
              <a:rPr lang="es-ES" dirty="0"/>
              <a:t>, </a:t>
            </a:r>
            <a:r>
              <a:rPr lang="es-ES" dirty="0">
                <a:hlinkClick r:id="rId5" tooltip="Hidróxido"/>
              </a:rPr>
              <a:t>hidróxidos</a:t>
            </a:r>
            <a:r>
              <a:rPr lang="es-ES" dirty="0"/>
              <a:t>, silicatos, etc. y no en estado puro</a:t>
            </a:r>
            <a:r>
              <a:rPr lang="es-ES" dirty="0" smtClean="0"/>
              <a:t>.</a:t>
            </a:r>
          </a:p>
          <a:p>
            <a:pPr marL="285750" indent="-285750" algn="just">
              <a:lnSpc>
                <a:spcPct val="80000"/>
              </a:lnSpc>
              <a:buFont typeface="Arial" pitchFamily="34" charset="0"/>
              <a:buChar char="•"/>
            </a:pPr>
            <a:endParaRPr lang="es-ES" dirty="0"/>
          </a:p>
          <a:p>
            <a:pPr marL="285750" indent="-28575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es-ES" dirty="0"/>
              <a:t>Son metales </a:t>
            </a:r>
            <a:r>
              <a:rPr lang="es-ES" b="1" dirty="0"/>
              <a:t>blandos</a:t>
            </a:r>
            <a:r>
              <a:rPr lang="es-ES" dirty="0"/>
              <a:t> (contrario a duros, pueden ser rayados; no confundir con frágil, contrario a tenaz "que puede romperse").Los metales alcalinos tienen un gran poder reductor; de hecho, muchos de ellos deben conservarse en aceite mineral o gasóleo para que su elevada reactividad no haga que reaccionen con el oxígeno o el vapor de agua atmosféricos. Son </a:t>
            </a:r>
            <a:r>
              <a:rPr lang="es-ES" dirty="0">
                <a:hlinkClick r:id="rId6" tooltip="Metal"/>
              </a:rPr>
              <a:t>metales</a:t>
            </a:r>
            <a:r>
              <a:rPr lang="es-ES" dirty="0"/>
              <a:t> de baja </a:t>
            </a:r>
            <a:r>
              <a:rPr lang="es-ES" dirty="0">
                <a:hlinkClick r:id="rId7" tooltip="Densidad"/>
              </a:rPr>
              <a:t>densidad</a:t>
            </a:r>
            <a:r>
              <a:rPr lang="es-ES" dirty="0"/>
              <a:t>, coloreados y blandos</a:t>
            </a:r>
            <a:r>
              <a:rPr lang="es-ES" dirty="0" smtClean="0"/>
              <a:t>.</a:t>
            </a:r>
          </a:p>
          <a:p>
            <a:pPr marL="285750" indent="-285750" algn="just">
              <a:lnSpc>
                <a:spcPct val="80000"/>
              </a:lnSpc>
              <a:buFont typeface="Arial" pitchFamily="34" charset="0"/>
              <a:buChar char="•"/>
            </a:pPr>
            <a:endParaRPr lang="es-ES" dirty="0"/>
          </a:p>
          <a:p>
            <a:pPr marL="285750" indent="-28575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es-ES" dirty="0"/>
              <a:t>En disolución acuosa muestran propiedades básicas obteniendo protones del agua. En disolución con el amoniaco tiñen la disolución de azul muy intenso y son capaces de conducir corriente eléctrica.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52388" y="3401593"/>
            <a:ext cx="1920077" cy="3139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es-ES" b="1" dirty="0">
                <a:latin typeface="CarnivalMF" pitchFamily="2" charset="0"/>
              </a:rPr>
              <a:t>Propiedades.</a:t>
            </a:r>
          </a:p>
        </p:txBody>
      </p:sp>
    </p:spTree>
    <p:extLst>
      <p:ext uri="{BB962C8B-B14F-4D97-AF65-F5344CB8AC3E}">
        <p14:creationId xmlns:p14="http://schemas.microsoft.com/office/powerpoint/2010/main" val="35954269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422378" y="1052736"/>
            <a:ext cx="8229823" cy="5112568"/>
          </a:xfrm>
          <a:prstGeom prst="rect">
            <a:avLst/>
          </a:prstGeom>
          <a:ln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88892" tIns="50795" rIns="88892" bIns="50795" numCol="1" anchor="t" anchorCtr="0" compatLnSpc="1">
            <a:prstTxWarp prst="textNoShape">
              <a:avLst/>
            </a:prstTxWarp>
          </a:bodyPr>
          <a:lstStyle>
            <a:lvl1pPr marL="267881" indent="-267881" algn="l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1pPr>
            <a:lvl2pPr marL="535762" indent="-267881" algn="l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2pPr>
            <a:lvl3pPr marL="803643" indent="-267881" algn="l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3pPr>
            <a:lvl4pPr marL="1071524" indent="-267881" algn="l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4pPr>
            <a:lvl5pPr marL="1339406" indent="-267881" algn="l" defTabSz="410751" rtl="0" eaLnBrk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5pPr>
            <a:lvl6pPr marL="1660863" indent="-267881" algn="l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6pPr>
            <a:lvl7pPr marL="1982320" indent="-267881" algn="l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7pPr>
            <a:lvl8pPr marL="2303777" indent="-267881" algn="l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8pPr>
            <a:lvl9pPr marL="2625235" indent="-267881" algn="l" defTabSz="410751" rtl="0" fontAlgn="base" hangingPunct="0">
              <a:spcBef>
                <a:spcPts val="2953"/>
              </a:spcBef>
              <a:spcAft>
                <a:spcPct val="0"/>
              </a:spcAft>
              <a:buSzPct val="100000"/>
              <a:buChar char="•"/>
              <a:defRPr sz="27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 charset="0"/>
              </a:defRPr>
            </a:lvl9pPr>
          </a:lstStyle>
          <a:p>
            <a:pPr marL="0" indent="0" algn="ctr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r>
              <a:rPr lang="es-MX" sz="2500" b="1" kern="0" dirty="0" err="1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Abstract</a:t>
            </a:r>
            <a:endParaRPr lang="es-MX" sz="2500" b="1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endParaRPr lang="es-MX" sz="2000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r>
              <a:rPr lang="en-US" sz="1800" dirty="0"/>
              <a:t>The periodic table is an arrangement of chemical elements according to the form of increasing atomic number . In 1860 scientists had already discovered 60 different elements and determined its atomic mass. They noted that some elements had similar chemical properties so they gave a name to each group of similar items</a:t>
            </a:r>
            <a:r>
              <a:rPr lang="en-US" sz="1800" dirty="0" smtClean="0"/>
              <a:t>.</a:t>
            </a: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r>
              <a:rPr lang="en-US" sz="1800" b="1" kern="0" dirty="0" smtClean="0"/>
              <a:t>Keywords: periodic, chemical, elements, atomic, properties.</a:t>
            </a:r>
            <a:endParaRPr lang="en-US" sz="1800" dirty="0" smtClean="0"/>
          </a:p>
          <a:p>
            <a:pPr marL="0" indent="0" algn="ctr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endParaRPr lang="es-MX" sz="2500" b="1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marL="0" indent="0" algn="ctr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r>
              <a:rPr lang="es-MX" sz="2500" b="1" kern="0" dirty="0" smtClean="0"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rPr>
              <a:t>Resumen </a:t>
            </a: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endParaRPr lang="es-MX" sz="2000" kern="0" dirty="0" smtClean="0">
              <a:latin typeface="Helvetica" pitchFamily="34" charset="0"/>
              <a:ea typeface="Helvetica" pitchFamily="34" charset="0"/>
              <a:cs typeface="Helvetica" pitchFamily="34" charset="0"/>
              <a:sym typeface="Helvetica" pitchFamily="34" charset="0"/>
            </a:endParaRP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r>
              <a:rPr lang="es-MX" sz="1800" dirty="0"/>
              <a:t>La tabla periódica es un ordenamiento de los elementos químicos de acuerdo con la forma creciente de su número atómico</a:t>
            </a:r>
            <a:r>
              <a:rPr lang="es-MX" sz="1800" dirty="0" smtClean="0"/>
              <a:t>. </a:t>
            </a:r>
            <a:r>
              <a:rPr lang="es-MX" sz="1800" dirty="0"/>
              <a:t>En 1860 los científicos ya habían descubierto más de 60 elementos diferentes y habían determinado su masa atómica. Notaron que algunos elementos tenían propiedades químicas similar por lo cual le dieron un nombre a cada grupo de elementos parecidos</a:t>
            </a:r>
            <a:r>
              <a:rPr lang="es-MX" sz="1800" dirty="0" smtClean="0"/>
              <a:t>.</a:t>
            </a:r>
          </a:p>
          <a:p>
            <a:pPr marL="0" indent="0" algn="just" defTabSz="914098" eaLnBrk="1">
              <a:lnSpc>
                <a:spcPct val="90000"/>
              </a:lnSpc>
              <a:spcBef>
                <a:spcPts val="422"/>
              </a:spcBef>
              <a:buSzTx/>
              <a:buFontTx/>
              <a:buNone/>
            </a:pPr>
            <a:r>
              <a:rPr lang="es-MX" sz="1800" kern="0" dirty="0" smtClean="0"/>
              <a:t>Palabras clave: periódica, química, elementos, atómico, propiedades.</a:t>
            </a:r>
            <a:endParaRPr lang="es-ES" sz="1800" kern="0" dirty="0"/>
          </a:p>
        </p:txBody>
      </p:sp>
    </p:spTree>
    <p:extLst>
      <p:ext uri="{BB962C8B-B14F-4D97-AF65-F5344CB8AC3E}">
        <p14:creationId xmlns:p14="http://schemas.microsoft.com/office/powerpoint/2010/main" val="37227842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836712"/>
            <a:ext cx="8229600" cy="5833392"/>
          </a:xfrm>
        </p:spPr>
        <p:txBody>
          <a:bodyPr/>
          <a:lstStyle/>
          <a:p>
            <a:pPr marL="0" indent="0" algn="just" eaLnBrk="1" hangingPunct="1">
              <a:spcBef>
                <a:spcPts val="600"/>
              </a:spcBef>
              <a:buNone/>
            </a:pPr>
            <a:r>
              <a:rPr lang="es-ES" sz="1400" dirty="0">
                <a:latin typeface="Arial" pitchFamily="34" charset="0"/>
                <a:cs typeface="Arial" pitchFamily="34" charset="0"/>
              </a:rPr>
              <a:t>Los metales alcalinotérreos son un grupo de elementos que se encuentran situados en el grupo 2 de la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4" tooltip="Tabla periódica de los elementos"/>
              </a:rPr>
              <a:t>tabla periódica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 y son los siguientes: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5" tooltip="Berilio"/>
              </a:rPr>
              <a:t>berilio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(Be),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6" tooltip="Magnesio"/>
              </a:rPr>
              <a:t>magnesio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(Mg),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7" tooltip="Calcio"/>
              </a:rPr>
              <a:t>calcio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(Ca),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8" tooltip="Estroncio"/>
              </a:rPr>
              <a:t>estroncio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(Sr),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9" tooltip="Bario"/>
              </a:rPr>
              <a:t>bario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(Ba) y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10" tooltip="Radio (elemento)"/>
              </a:rPr>
              <a:t>radio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(Ra). Este último no siempre se considera, pues tiene un tiempo de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11" tooltip="Vida media"/>
              </a:rPr>
              <a:t>vida media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 corto.</a:t>
            </a:r>
          </a:p>
          <a:p>
            <a:pPr marL="0" indent="0" algn="just" eaLnBrk="1" hangingPunct="1">
              <a:spcBef>
                <a:spcPts val="600"/>
              </a:spcBef>
              <a:buNone/>
            </a:pPr>
            <a:r>
              <a:rPr lang="es-ES" sz="1400" dirty="0">
                <a:latin typeface="Arial" pitchFamily="34" charset="0"/>
                <a:cs typeface="Arial" pitchFamily="34" charset="0"/>
              </a:rPr>
              <a:t>El nombre de alcalinotérreos proviene del nombre que recibían sus óxidos, tierras, que tienen propiedades básicas (alcalinas). Poseen una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12" tooltip="Electronegatividad"/>
              </a:rPr>
              <a:t>electronegatividad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 ≤ 1,3 según la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13" tooltip="Escala de Pauling"/>
              </a:rPr>
              <a:t>escala de Pauling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None/>
            </a:pPr>
            <a:endParaRPr lang="es-ES" sz="1400" b="1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Propiedades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spcBef>
                <a:spcPts val="600"/>
              </a:spcBef>
            </a:pPr>
            <a:r>
              <a:rPr lang="es-ES" sz="1400" dirty="0">
                <a:latin typeface="Arial" pitchFamily="34" charset="0"/>
                <a:cs typeface="Arial" pitchFamily="34" charset="0"/>
              </a:rPr>
              <a:t>Tienen configuración electrónica ns2. </a:t>
            </a:r>
          </a:p>
          <a:p>
            <a:pPr eaLnBrk="1" hangingPunct="1">
              <a:spcBef>
                <a:spcPts val="600"/>
              </a:spcBef>
            </a:pPr>
            <a:r>
              <a:rPr lang="es-ES" sz="1400" dirty="0">
                <a:latin typeface="Arial" pitchFamily="34" charset="0"/>
                <a:cs typeface="Arial" pitchFamily="34" charset="0"/>
              </a:rPr>
              <a:t>Tienen baja energía de ionización, aunque mayor que los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14" tooltip="Alcalino"/>
              </a:rPr>
              <a:t>alcalinos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 del mismo período, tanto menor si se desciende en el grupo. </a:t>
            </a:r>
          </a:p>
          <a:p>
            <a:pPr eaLnBrk="1" hangingPunct="1">
              <a:spcBef>
                <a:spcPts val="600"/>
              </a:spcBef>
            </a:pPr>
            <a:r>
              <a:rPr lang="es-ES" sz="1400" dirty="0">
                <a:latin typeface="Arial" pitchFamily="34" charset="0"/>
                <a:cs typeface="Arial" pitchFamily="34" charset="0"/>
              </a:rPr>
              <a:t>A excepción del berilio, forman compuestos claramente iónicos. </a:t>
            </a:r>
          </a:p>
          <a:p>
            <a:pPr eaLnBrk="1" hangingPunct="1">
              <a:spcBef>
                <a:spcPts val="600"/>
              </a:spcBef>
            </a:pPr>
            <a:r>
              <a:rPr lang="es-ES" sz="1400" dirty="0">
                <a:latin typeface="Arial" pitchFamily="34" charset="0"/>
                <a:cs typeface="Arial" pitchFamily="34" charset="0"/>
              </a:rPr>
              <a:t>Son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15" tooltip="Metal"/>
              </a:rPr>
              <a:t>metales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 de baja densidad, coloreados y blandos. </a:t>
            </a:r>
          </a:p>
          <a:p>
            <a:pPr eaLnBrk="1" hangingPunct="1">
              <a:spcBef>
                <a:spcPts val="600"/>
              </a:spcBef>
            </a:pPr>
            <a:r>
              <a:rPr lang="es-ES" sz="1400" dirty="0">
                <a:latin typeface="Arial" pitchFamily="34" charset="0"/>
                <a:cs typeface="Arial" pitchFamily="34" charset="0"/>
              </a:rPr>
              <a:t>La solubilidad de sus compuestos es bastante menor que sus correspondientes alcalinos. </a:t>
            </a:r>
          </a:p>
          <a:p>
            <a:pPr eaLnBrk="1" hangingPunct="1">
              <a:spcBef>
                <a:spcPts val="600"/>
              </a:spcBef>
            </a:pPr>
            <a:r>
              <a:rPr lang="es-ES" sz="1400" dirty="0">
                <a:latin typeface="Arial" pitchFamily="34" charset="0"/>
                <a:cs typeface="Arial" pitchFamily="34" charset="0"/>
              </a:rPr>
              <a:t>Todos tienen sólo dos electrones en su nivel energético más externo, con tendencia a perderlos, con lo que forman un ión dispositivo, M2+. </a:t>
            </a:r>
          </a:p>
          <a:p>
            <a:pPr marL="0" indent="0" eaLnBrk="1" hangingPunct="1">
              <a:buNone/>
            </a:pPr>
            <a:endParaRPr lang="es-ES" sz="2000" dirty="0" smtClean="0"/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2843808" y="921670"/>
            <a:ext cx="3851247" cy="3139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just">
              <a:lnSpc>
                <a:spcPct val="80000"/>
              </a:lnSpc>
              <a:defRPr b="1">
                <a:latin typeface="CarnivalMF" pitchFamily="2" charset="0"/>
              </a:defRPr>
            </a:lvl1pPr>
          </a:lstStyle>
          <a:p>
            <a:r>
              <a:rPr lang="es-AR" dirty="0"/>
              <a:t>Metales </a:t>
            </a:r>
            <a:r>
              <a:rPr lang="es-AR" dirty="0" err="1"/>
              <a:t>alcalino_terreos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71434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Junto con los </a:t>
            </a:r>
            <a:r>
              <a:rPr lang="es-ES" sz="1800" dirty="0" smtClean="0">
                <a:latin typeface="Arial" pitchFamily="34" charset="0"/>
                <a:cs typeface="Arial" pitchFamily="34" charset="0"/>
                <a:hlinkClick r:id="rId4" tooltip="Metal"/>
              </a:rPr>
              <a:t>Metales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y los </a:t>
            </a:r>
            <a:r>
              <a:rPr lang="es-ES" sz="1800" dirty="0" smtClean="0">
                <a:latin typeface="Arial" pitchFamily="34" charset="0"/>
                <a:cs typeface="Arial" pitchFamily="34" charset="0"/>
                <a:hlinkClick r:id="rId5" tooltip="No metal"/>
              </a:rPr>
              <a:t>No metales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, los </a:t>
            </a:r>
            <a:r>
              <a:rPr lang="es-ES" sz="1800" b="1" dirty="0" smtClean="0">
                <a:latin typeface="Arial" pitchFamily="34" charset="0"/>
                <a:cs typeface="Arial" pitchFamily="34" charset="0"/>
              </a:rPr>
              <a:t>Metaloides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o </a:t>
            </a:r>
            <a:r>
              <a:rPr lang="es-ES" sz="1800" b="1" dirty="0" smtClean="0">
                <a:latin typeface="Arial" pitchFamily="34" charset="0"/>
                <a:cs typeface="Arial" pitchFamily="34" charset="0"/>
              </a:rPr>
              <a:t>Semimetales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comprenden una de las tres categorías de </a:t>
            </a:r>
            <a:r>
              <a:rPr lang="es-ES" sz="1800" dirty="0" smtClean="0">
                <a:latin typeface="Arial" pitchFamily="34" charset="0"/>
                <a:cs typeface="Arial" pitchFamily="34" charset="0"/>
                <a:hlinkClick r:id="rId6" tooltip="Elemento químico"/>
              </a:rPr>
              <a:t>elementos químicos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siguiendo una clasificación de acuerdo con las propiedades de enlace e ionización. Sus propiedades son intermedias entre los metales y los no metales. No hay una forma unívoca de distinguir los metaloides de los metales </a:t>
            </a:r>
            <a:r>
              <a:rPr lang="es-ES" sz="1800" i="1" dirty="0" smtClean="0">
                <a:latin typeface="Arial" pitchFamily="34" charset="0"/>
                <a:cs typeface="Arial" pitchFamily="34" charset="0"/>
              </a:rPr>
              <a:t>verdaderos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, pero generalmente se diferencian en que los metaloides son </a:t>
            </a:r>
            <a:r>
              <a:rPr lang="es-ES" sz="1800" dirty="0" smtClean="0">
                <a:latin typeface="Arial" pitchFamily="34" charset="0"/>
                <a:cs typeface="Arial" pitchFamily="34" charset="0"/>
                <a:hlinkClick r:id="rId7" tooltip="Semiconductor"/>
              </a:rPr>
              <a:t>semiconductores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antes que </a:t>
            </a:r>
            <a:r>
              <a:rPr lang="es-ES" sz="1800" dirty="0" smtClean="0">
                <a:latin typeface="Arial" pitchFamily="34" charset="0"/>
                <a:cs typeface="Arial" pitchFamily="34" charset="0"/>
                <a:hlinkClick r:id="rId8" tooltip="Conductor"/>
              </a:rPr>
              <a:t>conductores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Son considerados metaloides los siguientes elementos:</a:t>
            </a:r>
            <a:r>
              <a:rPr lang="es-ES" sz="1800" dirty="0" smtClean="0">
                <a:latin typeface="Arial" pitchFamily="34" charset="0"/>
                <a:cs typeface="Arial" pitchFamily="34" charset="0"/>
                <a:hlinkClick r:id="rId9"/>
              </a:rPr>
              <a:t>1</a:t>
            </a:r>
            <a:endParaRPr lang="es-ES" sz="18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800" dirty="0" smtClean="0">
                <a:latin typeface="Arial" pitchFamily="34" charset="0"/>
                <a:cs typeface="Arial" pitchFamily="34" charset="0"/>
                <a:hlinkClick r:id="rId10" tooltip="Boro"/>
              </a:rPr>
              <a:t>Boro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(B) , </a:t>
            </a:r>
            <a:r>
              <a:rPr lang="es-ES" sz="1800" dirty="0" smtClean="0">
                <a:latin typeface="Arial" pitchFamily="34" charset="0"/>
                <a:cs typeface="Arial" pitchFamily="34" charset="0"/>
                <a:hlinkClick r:id="rId11" tooltip="Silicio"/>
              </a:rPr>
              <a:t>Silicio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(Si) ,</a:t>
            </a:r>
            <a:r>
              <a:rPr lang="es-ES" sz="1800" dirty="0" smtClean="0">
                <a:latin typeface="Arial" pitchFamily="34" charset="0"/>
                <a:cs typeface="Arial" pitchFamily="34" charset="0"/>
                <a:hlinkClick r:id="rId12" tooltip="Germanio"/>
              </a:rPr>
              <a:t>Germanio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(Ge) y </a:t>
            </a:r>
            <a:r>
              <a:rPr lang="es-ES" sz="1800" dirty="0" smtClean="0">
                <a:latin typeface="Arial" pitchFamily="34" charset="0"/>
                <a:cs typeface="Arial" pitchFamily="34" charset="0"/>
                <a:hlinkClick r:id="rId13" tooltip="Arsénico"/>
              </a:rPr>
              <a:t>Arsénico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(As) </a:t>
            </a:r>
          </a:p>
          <a:p>
            <a:pPr algn="just"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Dentro de la </a:t>
            </a:r>
            <a:r>
              <a:rPr lang="es-ES" sz="1800" dirty="0" smtClean="0">
                <a:latin typeface="Arial" pitchFamily="34" charset="0"/>
                <a:cs typeface="Arial" pitchFamily="34" charset="0"/>
                <a:hlinkClick r:id="rId14" tooltip="Tabla periódica de los elementos"/>
              </a:rPr>
              <a:t>tabla periódica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los metaloides se encuentran en línea diagonal desde el boro al polonio. Los elementos que se encuentran encima a la derecha son no metales, y los que se encuentran debajo a la izquierda son metales.</a:t>
            </a:r>
          </a:p>
          <a:p>
            <a:pPr algn="just"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Son elementos que poseen, generalmente, cuatro electrones en su última órbita. El silicio (Si), por ejemplo, es un metaloide ampliamente utilizado en la fabricación de elementos </a:t>
            </a:r>
            <a:r>
              <a:rPr lang="es-ES" sz="1800" dirty="0" smtClean="0">
                <a:latin typeface="Arial" pitchFamily="34" charset="0"/>
                <a:cs typeface="Arial" pitchFamily="34" charset="0"/>
                <a:hlinkClick r:id="rId15" tooltip="Semiconductores"/>
              </a:rPr>
              <a:t>semiconductores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para la industria electrónica, como rectificadores diodos, transistores, circuitos integrados, microprocesadores, etc.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3604480" y="993678"/>
            <a:ext cx="1723357" cy="3139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just">
              <a:lnSpc>
                <a:spcPct val="80000"/>
              </a:lnSpc>
              <a:defRPr b="1">
                <a:latin typeface="CarnivalMF" pitchFamily="2" charset="0"/>
              </a:defRPr>
            </a:lvl1pPr>
          </a:lstStyle>
          <a:p>
            <a:r>
              <a:rPr lang="es-AR" dirty="0"/>
              <a:t>Metaloides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714497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63888" y="764704"/>
            <a:ext cx="1872208" cy="504056"/>
          </a:xfrm>
        </p:spPr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s-AR" sz="1800" b="1" kern="1200" dirty="0">
                <a:solidFill>
                  <a:schemeClr val="tx1"/>
                </a:solidFill>
                <a:latin typeface="CarnivalMF" pitchFamily="2" charset="0"/>
                <a:ea typeface="+mn-ea"/>
                <a:cs typeface="+mn-cs"/>
              </a:rPr>
              <a:t>No metales</a:t>
            </a:r>
            <a:endParaRPr lang="es-ES" sz="1800" b="1" kern="1200" dirty="0">
              <a:solidFill>
                <a:schemeClr val="tx1"/>
              </a:solidFill>
              <a:latin typeface="CarnivalMF" pitchFamily="2" charset="0"/>
              <a:ea typeface="+mn-ea"/>
              <a:cs typeface="+mn-cs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600" dirty="0" smtClean="0">
                <a:latin typeface="Arial" pitchFamily="34" charset="0"/>
                <a:cs typeface="Arial" pitchFamily="34" charset="0"/>
              </a:rPr>
              <a:t>Junto con los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4" tooltip="Metal"/>
              </a:rPr>
              <a:t>metales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y los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5" tooltip="Metaloide"/>
              </a:rPr>
              <a:t>metaloides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(o semimetales), los </a:t>
            </a: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no metales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comprenden una de las tres categorías de elementos químicos siguiendo una clasificación de acuerdo con las propiedades de enlace e ionización. Se caracterizan por presentar una alta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6" tooltip="Electronegatividad"/>
              </a:rPr>
              <a:t>electronegatividad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, por lo que es más fácil que ganen electrones a que los pierdan.</a:t>
            </a:r>
          </a:p>
          <a:p>
            <a:pPr algn="just"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600" dirty="0" smtClean="0">
                <a:latin typeface="Arial" pitchFamily="34" charset="0"/>
                <a:cs typeface="Arial" pitchFamily="34" charset="0"/>
              </a:rPr>
              <a:t>Los no metales, excepto el hidrógeno, están situados en la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7" tooltip="Tabla periódica de los elementos"/>
              </a:rPr>
              <a:t>tabla periódica de los elementos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en el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8" tooltip="Elementos del bloque p"/>
              </a:rPr>
              <a:t>bloque </a:t>
            </a:r>
            <a:r>
              <a:rPr lang="es-ES" sz="1600" i="1" dirty="0" smtClean="0">
                <a:latin typeface="Arial" pitchFamily="34" charset="0"/>
                <a:cs typeface="Arial" pitchFamily="34" charset="0"/>
                <a:hlinkClick r:id="rId8" tooltip="Elementos del bloque p"/>
              </a:rPr>
              <a:t>p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. De este bloque, excepto los metaloides y, generalmente,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9" tooltip="Gas noble"/>
              </a:rPr>
              <a:t>gases nobles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, se considera que todos son no metales.</a:t>
            </a:r>
          </a:p>
          <a:p>
            <a:pPr algn="just"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600" dirty="0" smtClean="0">
                <a:latin typeface="Arial" pitchFamily="34" charset="0"/>
                <a:cs typeface="Arial" pitchFamily="34" charset="0"/>
              </a:rPr>
              <a:t>En orden de número atómico:</a:t>
            </a:r>
          </a:p>
          <a:p>
            <a:pPr algn="just"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600" dirty="0" smtClean="0">
                <a:latin typeface="Arial" pitchFamily="34" charset="0"/>
                <a:cs typeface="Arial" pitchFamily="34" charset="0"/>
                <a:hlinkClick r:id="rId10" tooltip="Hidrógeno"/>
              </a:rPr>
              <a:t>Hidrógeno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(H) ,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11" tooltip="Carbono"/>
              </a:rPr>
              <a:t>Carbono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(C),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12" tooltip="Nitrógeno"/>
              </a:rPr>
              <a:t>Nitrógeno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(N) ,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13" tooltip="Oxígeno"/>
              </a:rPr>
              <a:t>Oxígeno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(O) 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14" tooltip="Flúor"/>
              </a:rPr>
              <a:t>Flúor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(F) 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15" tooltip="Fósforo (elemento)"/>
              </a:rPr>
              <a:t>Fósforo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(P) 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16" tooltip="Azufre"/>
              </a:rPr>
              <a:t>Azufre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(S) 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17" tooltip="Cloro"/>
              </a:rPr>
              <a:t>Cloro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(Cl) 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18" tooltip="Selenio"/>
              </a:rPr>
              <a:t>Selenio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(Se) 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19" tooltip="Bromo"/>
              </a:rPr>
              <a:t>Bromo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(Br)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20" tooltip="Yodo"/>
              </a:rPr>
              <a:t>Yodo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(I)  </a:t>
            </a:r>
            <a:r>
              <a:rPr lang="es-ES" sz="1600" dirty="0" err="1" smtClean="0">
                <a:latin typeface="Arial" pitchFamily="34" charset="0"/>
                <a:cs typeface="Arial" pitchFamily="34" charset="0"/>
                <a:hlinkClick r:id="rId21" tooltip="Astato"/>
              </a:rPr>
              <a:t>Astato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(At) </a:t>
            </a:r>
          </a:p>
          <a:p>
            <a:pPr algn="just"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600" dirty="0" smtClean="0">
                <a:latin typeface="Arial" pitchFamily="34" charset="0"/>
                <a:cs typeface="Arial" pitchFamily="34" charset="0"/>
              </a:rPr>
              <a:t>El hidrógeno normalmente se sitúa encima de los metales alcalinos, pero normalmente se comporta como un no metal. Un no metal suele ser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22" tooltip="Aislante eléctrico"/>
              </a:rPr>
              <a:t>aislante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o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23" tooltip="Semiconductor"/>
              </a:rPr>
              <a:t>semiconductor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de la electricidad. Los no metales suelen formar enlaces iónicos con los metales, ganando electrones, o enlaces covalentes con otros no metales, compartiendo electrones. Sus óxidos son ácidos.</a:t>
            </a:r>
          </a:p>
          <a:p>
            <a:pPr algn="just"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600" dirty="0" smtClean="0">
                <a:latin typeface="Arial" pitchFamily="34" charset="0"/>
                <a:cs typeface="Arial" pitchFamily="34" charset="0"/>
              </a:rPr>
              <a:t>Los no metales forman la mayor parte de la tierra, especialmente las capas más externas, y los organismos están compuestos en su mayor parte por no metales. Algunos no metales, en condiciones normales, son </a:t>
            </a:r>
            <a:r>
              <a:rPr lang="es-ES" sz="1600" dirty="0" err="1" smtClean="0">
                <a:latin typeface="Arial" pitchFamily="34" charset="0"/>
                <a:cs typeface="Arial" pitchFamily="34" charset="0"/>
              </a:rPr>
              <a:t>diatómicos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en el estado elemental: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24" tooltip="Hidrógeno diatómico"/>
              </a:rPr>
              <a:t>hidrógeno (H2)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25" tooltip="Nitrógeno diatómico"/>
              </a:rPr>
              <a:t>nitrógeno (N2)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26" tooltip="Oxígeno diatómico"/>
              </a:rPr>
              <a:t>oxígeno (O2)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27" tooltip="Flúor diatómico (aún no redactado)"/>
              </a:rPr>
              <a:t>flúor (F2)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28" tooltip="Cloro diatómico"/>
              </a:rPr>
              <a:t>cloro (Cl2)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29" tooltip="Bromo diatómico (aún no redactado)"/>
              </a:rPr>
              <a:t>bromo (Br2)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30" tooltip="Yodo diatómico"/>
              </a:rPr>
              <a:t>yodo (I2)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3981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63888" y="908720"/>
            <a:ext cx="2376264" cy="432048"/>
          </a:xfrm>
          <a:noFill/>
          <a:ln>
            <a:noFill/>
          </a:ln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defTabSz="914400" eaLnBrk="1" hangingPunct="1">
              <a:lnSpc>
                <a:spcPct val="80000"/>
              </a:lnSpc>
            </a:pPr>
            <a:r>
              <a:rPr lang="es-AR" sz="1800" b="1" kern="1200" dirty="0" err="1">
                <a:solidFill>
                  <a:schemeClr val="tx1"/>
                </a:solidFill>
                <a:latin typeface="CarnivalMF" pitchFamily="2" charset="0"/>
                <a:ea typeface="+mn-ea"/>
                <a:cs typeface="+mn-cs"/>
              </a:rPr>
              <a:t>Nometales</a:t>
            </a:r>
            <a:r>
              <a:rPr lang="es-AR" sz="1800" b="1" kern="1200" dirty="0">
                <a:solidFill>
                  <a:schemeClr val="tx1"/>
                </a:solidFill>
                <a:latin typeface="CarnivalMF" pitchFamily="2" charset="0"/>
                <a:ea typeface="+mn-ea"/>
                <a:cs typeface="+mn-cs"/>
              </a:rPr>
              <a:t> II</a:t>
            </a:r>
            <a:endParaRPr lang="es-ES" sz="1800" b="1" kern="1200" dirty="0">
              <a:solidFill>
                <a:schemeClr val="tx1"/>
              </a:solidFill>
              <a:latin typeface="CarnivalMF" pitchFamily="2" charset="0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Algunas propiedades de los no metales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No tienen lustre; diversos colores.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Los sólidos suelen ser quebradizos; algunos duros y otros blandos.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Malos conductores del </a:t>
            </a:r>
            <a:r>
              <a:rPr lang="es-ES" sz="1400" dirty="0" smtClean="0">
                <a:latin typeface="Arial" pitchFamily="34" charset="0"/>
                <a:cs typeface="Arial" pitchFamily="34" charset="0"/>
                <a:hlinkClick r:id="rId4" tooltip="Calor"/>
              </a:rPr>
              <a:t>calor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 y la </a:t>
            </a:r>
            <a:r>
              <a:rPr lang="es-ES" sz="1400" dirty="0" smtClean="0">
                <a:latin typeface="Arial" pitchFamily="34" charset="0"/>
                <a:cs typeface="Arial" pitchFamily="34" charset="0"/>
                <a:hlinkClick r:id="rId5" tooltip="Electricidad"/>
              </a:rPr>
              <a:t>electricidad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 al compararlos con los metales.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La mayor parte de los óxidos no metálicos son sustancias moleculares que forman soluciones ácidas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Tienden a formar aniones (iones negativos) u </a:t>
            </a:r>
            <a:r>
              <a:rPr lang="es-ES" sz="1400" dirty="0" err="1" smtClean="0">
                <a:latin typeface="Arial" pitchFamily="34" charset="0"/>
                <a:cs typeface="Arial" pitchFamily="34" charset="0"/>
              </a:rPr>
              <a:t>oxianiones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 en solución acuosa.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Usualmente son menos densos que los metales.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No brillan </a:t>
            </a:r>
          </a:p>
        </p:txBody>
      </p:sp>
    </p:spTree>
    <p:extLst>
      <p:ext uri="{BB962C8B-B14F-4D97-AF65-F5344CB8AC3E}">
        <p14:creationId xmlns:p14="http://schemas.microsoft.com/office/powerpoint/2010/main" val="3525138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836712"/>
            <a:ext cx="8229600" cy="457200"/>
          </a:xfrm>
        </p:spPr>
        <p:txBody>
          <a:bodyPr/>
          <a:lstStyle/>
          <a:p>
            <a:pPr eaLnBrk="1" hangingPunct="1"/>
            <a:r>
              <a:rPr lang="es-ES" sz="2400" b="1" dirty="0" smtClean="0">
                <a:latin typeface="Cake Nom" pitchFamily="2" charset="0"/>
              </a:rPr>
              <a:t>Enlace químico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294153"/>
            <a:ext cx="8229600" cy="4425355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s-ES" sz="2000" dirty="0" smtClean="0"/>
              <a:t>Para formar un compuesto dos o mas átomos deben reaccionar mutuamente .</a:t>
            </a:r>
          </a:p>
          <a:p>
            <a:pPr eaLnBrk="1" hangingPunct="1">
              <a:spcBef>
                <a:spcPts val="600"/>
              </a:spcBef>
            </a:pPr>
            <a:r>
              <a:rPr lang="es-ES" sz="2000" dirty="0" smtClean="0"/>
              <a:t>En una reacción química solo los electrones de los niveles exteriores interactúan.</a:t>
            </a:r>
          </a:p>
          <a:p>
            <a:pPr eaLnBrk="1" hangingPunct="1">
              <a:spcBef>
                <a:spcPts val="600"/>
              </a:spcBef>
            </a:pPr>
            <a:r>
              <a:rPr lang="es-ES" sz="2000" dirty="0" smtClean="0"/>
              <a:t>A los electrones de los niveles exteriores se les llama electrones de valencia.</a:t>
            </a:r>
          </a:p>
          <a:p>
            <a:pPr eaLnBrk="1" hangingPunct="1">
              <a:spcBef>
                <a:spcPts val="600"/>
              </a:spcBef>
            </a:pPr>
            <a:r>
              <a:rPr lang="es-ES" sz="2000" dirty="0" smtClean="0"/>
              <a:t>La regla del octeto se basa en que los átomos que tienen en su ultimo nivel  ocho electrones son mas estables. De manera que todos los átomos tienden a tener ocho electrones en su última orbita.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endParaRPr lang="es-AR" sz="2000" dirty="0" smtClean="0"/>
          </a:p>
          <a:p>
            <a:pPr eaLnBrk="1" hangingPunct="1">
              <a:buFontTx/>
              <a:buNone/>
            </a:pPr>
            <a:endParaRPr lang="es-ES" sz="2000" dirty="0" smtClean="0"/>
          </a:p>
        </p:txBody>
      </p:sp>
      <p:pic>
        <p:nvPicPr>
          <p:cNvPr id="25604" name="Picture 6">
            <a:hlinkClick r:id="rId4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581128"/>
            <a:ext cx="3915611" cy="1687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4409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2204864"/>
            <a:ext cx="8229600" cy="457200"/>
          </a:xfrm>
        </p:spPr>
        <p:txBody>
          <a:bodyPr/>
          <a:lstStyle/>
          <a:p>
            <a:pPr algn="l"/>
            <a:r>
              <a:rPr lang="es-ES" sz="2400" b="1" dirty="0" smtClean="0">
                <a:latin typeface="Cake Nom" pitchFamily="2" charset="0"/>
              </a:rPr>
              <a:t/>
            </a:r>
            <a:br>
              <a:rPr lang="es-ES" sz="2400" b="1" dirty="0" smtClean="0">
                <a:latin typeface="Cake Nom" pitchFamily="2" charset="0"/>
              </a:rPr>
            </a:br>
            <a:r>
              <a:rPr lang="es-ES" sz="2400" b="1" dirty="0">
                <a:latin typeface="Cake Nom" pitchFamily="2" charset="0"/>
              </a:rPr>
              <a:t/>
            </a:r>
            <a:br>
              <a:rPr lang="es-ES" sz="2400" b="1" dirty="0">
                <a:latin typeface="Cake Nom" pitchFamily="2" charset="0"/>
              </a:rPr>
            </a:br>
            <a:r>
              <a:rPr lang="es-ES" sz="2400" b="1" dirty="0" smtClean="0">
                <a:latin typeface="Cake Nom" pitchFamily="2" charset="0"/>
              </a:rPr>
              <a:t/>
            </a:r>
            <a:br>
              <a:rPr lang="es-ES" sz="2400" b="1" dirty="0" smtClean="0">
                <a:latin typeface="Cake Nom" pitchFamily="2" charset="0"/>
              </a:rPr>
            </a:br>
            <a:r>
              <a:rPr lang="es-ES" sz="2400" b="1" dirty="0" smtClean="0">
                <a:latin typeface="Cake Nom" pitchFamily="2" charset="0"/>
              </a:rPr>
              <a:t>BIBLIOGRAFIA </a:t>
            </a:r>
            <a:br>
              <a:rPr lang="es-ES" sz="2400" b="1" dirty="0" smtClean="0">
                <a:latin typeface="Cake Nom" pitchFamily="2" charset="0"/>
              </a:rPr>
            </a:br>
            <a:r>
              <a:rPr lang="es-ES" sz="2400" b="1" dirty="0" smtClean="0">
                <a:latin typeface="Cake Nom" pitchFamily="2" charset="0"/>
              </a:rPr>
              <a:t/>
            </a:r>
            <a:br>
              <a:rPr lang="es-ES" sz="2400" b="1" dirty="0" smtClean="0">
                <a:latin typeface="Cake Nom" pitchFamily="2" charset="0"/>
              </a:rPr>
            </a:br>
            <a:r>
              <a:rPr lang="es-MX" sz="2400" dirty="0" smtClean="0"/>
              <a:t>Catalá </a:t>
            </a:r>
            <a:r>
              <a:rPr lang="es-MX" sz="2400" dirty="0"/>
              <a:t>R., Rosa María y </a:t>
            </a:r>
            <a:r>
              <a:rPr lang="es-MX" sz="2400" dirty="0" err="1"/>
              <a:t>Colsa</a:t>
            </a:r>
            <a:r>
              <a:rPr lang="es-MX" sz="2400" dirty="0"/>
              <a:t> G. María Eugenia </a:t>
            </a:r>
            <a:r>
              <a:rPr lang="es-MX" sz="2400" i="1" u="sng" dirty="0"/>
              <a:t>Química.</a:t>
            </a:r>
            <a:r>
              <a:rPr lang="es-MX" sz="2400" i="1" dirty="0"/>
              <a:t> </a:t>
            </a:r>
            <a:r>
              <a:rPr lang="es-MX" sz="2400" dirty="0"/>
              <a:t>Santillana, México 1988</a:t>
            </a:r>
            <a:r>
              <a:rPr lang="es-MX" sz="2400" dirty="0" smtClean="0"/>
              <a:t>.</a:t>
            </a:r>
            <a:br>
              <a:rPr lang="es-MX" sz="2400" dirty="0" smtClean="0"/>
            </a:br>
            <a:r>
              <a:rPr lang="es-MX" sz="2400" dirty="0"/>
              <a:t/>
            </a:r>
            <a:br>
              <a:rPr lang="es-MX" sz="2400" dirty="0"/>
            </a:br>
            <a:r>
              <a:rPr lang="es-MX" sz="2400" dirty="0"/>
              <a:t>Chang, R. (1999). </a:t>
            </a:r>
            <a:r>
              <a:rPr lang="es-MX" sz="2400" i="1" u="sng" dirty="0"/>
              <a:t>Química</a:t>
            </a:r>
            <a:r>
              <a:rPr lang="es-MX" sz="2400" dirty="0"/>
              <a:t>. Mc Graw Hill, 2ª. Edición, México </a:t>
            </a:r>
            <a:br>
              <a:rPr lang="es-MX" sz="2400" dirty="0"/>
            </a:br>
            <a:r>
              <a:rPr lang="es-ES" sz="2400" b="1" dirty="0">
                <a:latin typeface="Cake Nom" pitchFamily="2" charset="0"/>
              </a:rPr>
              <a:t/>
            </a:r>
            <a:br>
              <a:rPr lang="es-ES" sz="2400" b="1" dirty="0">
                <a:latin typeface="Cake Nom" pitchFamily="2" charset="0"/>
              </a:rPr>
            </a:br>
            <a:r>
              <a:rPr lang="es-ES" sz="2400" b="1" dirty="0" smtClean="0">
                <a:latin typeface="Cake Nom" pitchFamily="2" charset="0"/>
              </a:rPr>
              <a:t/>
            </a:r>
            <a:br>
              <a:rPr lang="es-ES" sz="2400" b="1" dirty="0" smtClean="0">
                <a:latin typeface="Cake Nom" pitchFamily="2" charset="0"/>
              </a:rPr>
            </a:br>
            <a:r>
              <a:rPr lang="es-ES" sz="2400" b="1" dirty="0">
                <a:latin typeface="Cake Nom" pitchFamily="2" charset="0"/>
              </a:rPr>
              <a:t/>
            </a:r>
            <a:br>
              <a:rPr lang="es-ES" sz="2400" b="1" dirty="0">
                <a:latin typeface="Cake Nom" pitchFamily="2" charset="0"/>
              </a:rPr>
            </a:br>
            <a:endParaRPr lang="es-ES" sz="2400" b="1" dirty="0" smtClean="0">
              <a:latin typeface="Cake No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9820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848319"/>
            <a:ext cx="2195736" cy="2137026"/>
          </a:xfrm>
          <a:effectLst>
            <a:softEdge rad="112500"/>
          </a:effectLst>
        </p:spPr>
      </p:pic>
      <p:sp>
        <p:nvSpPr>
          <p:cNvPr id="5" name="Título 1"/>
          <p:cNvSpPr txBox="1">
            <a:spLocks/>
          </p:cNvSpPr>
          <p:nvPr/>
        </p:nvSpPr>
        <p:spPr bwMode="auto">
          <a:xfrm>
            <a:off x="1" y="1029172"/>
            <a:ext cx="4473352" cy="455612"/>
          </a:xfrm>
          <a:prstGeom prst="rect">
            <a:avLst/>
          </a:prstGeom>
          <a:ex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35717" tIns="35717" rIns="35717" bIns="35717" anchor="ctr"/>
          <a:lstStyle>
            <a:lvl1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1pPr>
            <a:lvl2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2pPr>
            <a:lvl3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3pPr>
            <a:lvl4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4pPr>
            <a:lvl5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5pPr>
            <a:lvl6pPr marL="321457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6pPr>
            <a:lvl7pPr marL="642915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7pPr>
            <a:lvl8pPr marL="964372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8pPr>
            <a:lvl9pPr marL="1285829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9pPr>
          </a:lstStyle>
          <a:p>
            <a:pPr>
              <a:defRPr/>
            </a:pPr>
            <a:r>
              <a:rPr lang="es-MX" sz="3000" kern="0" dirty="0" smtClean="0">
                <a:latin typeface="Matura MT Script Capitals" panose="03020802060602070202" pitchFamily="66" charset="0"/>
              </a:rPr>
              <a:t>Objetivo de aprendizaje</a:t>
            </a:r>
            <a:endParaRPr lang="es-MX" sz="3000" kern="0" dirty="0">
              <a:latin typeface="Matura MT Script Capitals" panose="03020802060602070202" pitchFamily="66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79512" y="2060848"/>
            <a:ext cx="6677695" cy="37856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  <a:defRPr/>
            </a:pPr>
            <a:r>
              <a:rPr lang="es-MX" sz="2400" dirty="0"/>
              <a:t>Analiza lecturas de elementos químicos para introducirse a la clasificación de ellos en la tabla periódica, realiza el estudio comparativo de las propiedades de los elementos de acuerdo a su ubicación en la tabla periódica, comprende cómo varían las propiedades periódicas de los elementos según químicas de algunas de sus propiedades y al mismo tiempo reconoce aplicaciones de los mismos en la vida </a:t>
            </a:r>
            <a:r>
              <a:rPr lang="es-MX" sz="2400" dirty="0" smtClean="0"/>
              <a:t>diaria.</a:t>
            </a:r>
            <a:endParaRPr lang="es-MX" sz="240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4797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261108" y="1773238"/>
            <a:ext cx="8424489" cy="37856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es-ES" sz="2000" dirty="0">
                <a:solidFill>
                  <a:schemeClr val="tx1"/>
                </a:solidFill>
              </a:rPr>
              <a:t>Establece la interrelación entre la ciencia, la tecnología, la sociedad y el ambiente en contextos históricos y sociales específicos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MX" sz="2000" dirty="0">
              <a:solidFill>
                <a:schemeClr val="tx1"/>
              </a:solidFill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2000" dirty="0">
                <a:solidFill>
                  <a:schemeClr val="tx1"/>
                </a:solidFill>
              </a:rPr>
              <a:t>Fundamenta opiniones sobre los impactos de la ciencia y la tecnología en su vida cotidiana, asumiendo consideraciones éticas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MX" sz="2000" dirty="0">
              <a:solidFill>
                <a:schemeClr val="tx1"/>
              </a:solidFill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2000" dirty="0">
                <a:solidFill>
                  <a:schemeClr val="tx1"/>
                </a:solidFill>
              </a:rPr>
              <a:t>Identifica problemas, formula preguntas de carácter científico y plantea las hipótesis necesarias para responderlas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MX" sz="2000" dirty="0">
              <a:solidFill>
                <a:schemeClr val="tx1"/>
              </a:solidFill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ES" sz="2000" dirty="0">
                <a:solidFill>
                  <a:schemeClr val="tx1"/>
                </a:solidFill>
              </a:rPr>
              <a:t>Obtiene, registra y sistematiza la información para responder a preguntas de carácter científico, consultando fuentes relevantes y realizando experimentos pertinentes.</a:t>
            </a:r>
            <a:endParaRPr lang="es-MX" sz="2000" dirty="0">
              <a:solidFill>
                <a:schemeClr val="tx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539552" y="1052736"/>
            <a:ext cx="4473352" cy="455612"/>
          </a:xfrm>
          <a:prstGeom prst="rect">
            <a:avLst/>
          </a:prstGeom>
          <a:ex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35717" tIns="35717" rIns="35717" bIns="35717" anchor="ctr"/>
          <a:lstStyle>
            <a:lvl1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1pPr>
            <a:lvl2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2pPr>
            <a:lvl3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3pPr>
            <a:lvl4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4pPr>
            <a:lvl5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5pPr>
            <a:lvl6pPr marL="321457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6pPr>
            <a:lvl7pPr marL="642915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7pPr>
            <a:lvl8pPr marL="964372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8pPr>
            <a:lvl9pPr marL="1285829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9pPr>
          </a:lstStyle>
          <a:p>
            <a:pPr>
              <a:defRPr/>
            </a:pPr>
            <a:r>
              <a:rPr lang="es-MX" sz="3000" kern="0" dirty="0" smtClean="0">
                <a:solidFill>
                  <a:schemeClr val="tx1"/>
                </a:solidFill>
                <a:latin typeface="Matura MT Script Capitals" panose="03020802060602070202" pitchFamily="66" charset="0"/>
              </a:rPr>
              <a:t>Competencias genéricas</a:t>
            </a:r>
            <a:endParaRPr lang="es-MX" sz="3000" kern="0" dirty="0">
              <a:solidFill>
                <a:schemeClr val="tx1"/>
              </a:solidFill>
              <a:latin typeface="Matura MT Script Capitals" panose="0302080206060207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4878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 bwMode="auto">
          <a:xfrm>
            <a:off x="4658207" y="836712"/>
            <a:ext cx="4473352" cy="455612"/>
          </a:xfrm>
          <a:prstGeom prst="rect">
            <a:avLst/>
          </a:prstGeom>
          <a:ex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35717" tIns="35717" rIns="35717" bIns="35717" anchor="ctr"/>
          <a:lstStyle>
            <a:lvl1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1pPr>
            <a:lvl2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2pPr>
            <a:lvl3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3pPr>
            <a:lvl4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4pPr>
            <a:lvl5pPr algn="ctr" defTabSz="410751" rtl="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5pPr>
            <a:lvl6pPr marL="321457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6pPr>
            <a:lvl7pPr marL="642915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7pPr>
            <a:lvl8pPr marL="964372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8pPr>
            <a:lvl9pPr marL="1285829" algn="ctr" defTabSz="410751" rtl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lt1"/>
                </a:solidFill>
                <a:latin typeface="+mn-lt"/>
                <a:ea typeface="+mn-ea"/>
                <a:cs typeface="+mn-cs"/>
                <a:sym typeface="Helvetica Light" charset="0"/>
              </a:defRPr>
            </a:lvl9pPr>
          </a:lstStyle>
          <a:p>
            <a:pPr>
              <a:defRPr/>
            </a:pPr>
            <a:r>
              <a:rPr lang="es-MX" sz="3000" kern="0" dirty="0" smtClean="0">
                <a:solidFill>
                  <a:schemeClr val="tx1"/>
                </a:solidFill>
                <a:latin typeface="Matura MT Script Capitals" panose="03020802060602070202" pitchFamily="66" charset="0"/>
              </a:rPr>
              <a:t>Competencias extendidas</a:t>
            </a:r>
            <a:endParaRPr lang="es-MX" sz="3000" kern="0" dirty="0">
              <a:solidFill>
                <a:schemeClr val="tx1"/>
              </a:solidFill>
              <a:latin typeface="Matura MT Script Capitals" panose="03020802060602070202" pitchFamily="66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23528" y="2348880"/>
            <a:ext cx="8136904" cy="230832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 algn="just" hangingPunct="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Hace representaciones adecuadas de los diferentes elementos, identifica e interpreta la tabla periódica y  la  aplica  en usos  tecnológicos  y cotidianos.</a:t>
            </a:r>
            <a:endParaRPr lang="es-MX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s-MX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 hangingPunct="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Realiza las prácticas de laboratorio a través de un trabajo en equipo</a:t>
            </a:r>
            <a:endParaRPr lang="es-MX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94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1137920" y="764704"/>
            <a:ext cx="6858000" cy="3578697"/>
            <a:chOff x="762000" y="977527"/>
            <a:chExt cx="6858000" cy="3823073"/>
          </a:xfrm>
        </p:grpSpPr>
        <p:sp>
          <p:nvSpPr>
            <p:cNvPr id="3074" name="Rectangle 4"/>
            <p:cNvSpPr>
              <a:spLocks noChangeArrowheads="1"/>
            </p:cNvSpPr>
            <p:nvPr/>
          </p:nvSpPr>
          <p:spPr bwMode="auto">
            <a:xfrm>
              <a:off x="1678781" y="977527"/>
              <a:ext cx="5329237" cy="79216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dirty="0">
                  <a:latin typeface="Berlin Sans FB Demi" pitchFamily="34" charset="0"/>
                </a:rPr>
                <a:t>APORTACIONES A LA TABLA </a:t>
              </a:r>
              <a:r>
                <a:rPr lang="es-ES" dirty="0" smtClean="0">
                  <a:latin typeface="Berlin Sans FB Demi" pitchFamily="34" charset="0"/>
                </a:rPr>
                <a:t>PERIODICA</a:t>
              </a:r>
              <a:endParaRPr lang="es-ES" sz="1200" dirty="0">
                <a:latin typeface="Berlin Sans FB Demi" pitchFamily="34" charset="0"/>
              </a:endParaRPr>
            </a:p>
          </p:txBody>
        </p:sp>
        <p:sp>
          <p:nvSpPr>
            <p:cNvPr id="3075" name="Rectangle 7"/>
            <p:cNvSpPr>
              <a:spLocks noChangeArrowheads="1"/>
            </p:cNvSpPr>
            <p:nvPr/>
          </p:nvSpPr>
          <p:spPr bwMode="auto">
            <a:xfrm>
              <a:off x="1157288" y="2420938"/>
              <a:ext cx="2305050" cy="792162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sz="1600" dirty="0" err="1">
                  <a:latin typeface="Berlin Sans FB Demi" pitchFamily="34" charset="0"/>
                </a:rPr>
                <a:t>Dobereiner</a:t>
              </a:r>
              <a:r>
                <a:rPr lang="es-ES" sz="1600" dirty="0">
                  <a:latin typeface="Berlin Sans FB Demi" pitchFamily="34" charset="0"/>
                </a:rPr>
                <a:t>.</a:t>
              </a:r>
            </a:p>
            <a:p>
              <a:pPr algn="ctr"/>
              <a:r>
                <a:rPr lang="es-ES" sz="1600" dirty="0">
                  <a:latin typeface="Berlin Sans FB Demi" pitchFamily="34" charset="0"/>
                </a:rPr>
                <a:t>triadas</a:t>
              </a:r>
            </a:p>
          </p:txBody>
        </p:sp>
        <p:sp>
          <p:nvSpPr>
            <p:cNvPr id="3076" name="Rectangle 8"/>
            <p:cNvSpPr>
              <a:spLocks noChangeArrowheads="1"/>
            </p:cNvSpPr>
            <p:nvPr/>
          </p:nvSpPr>
          <p:spPr bwMode="auto">
            <a:xfrm>
              <a:off x="762000" y="3644900"/>
              <a:ext cx="2895600" cy="1155700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sz="1600" dirty="0">
                  <a:latin typeface="Berlin Sans FB Demi" pitchFamily="34" charset="0"/>
                </a:rPr>
                <a:t>Agrupó los elementos en </a:t>
              </a:r>
            </a:p>
            <a:p>
              <a:pPr algn="ctr"/>
              <a:r>
                <a:rPr lang="es-ES" sz="1600" dirty="0">
                  <a:latin typeface="Berlin Sans FB Demi" pitchFamily="34" charset="0"/>
                </a:rPr>
                <a:t>grupos de tres por propiedades  </a:t>
              </a:r>
            </a:p>
            <a:p>
              <a:pPr algn="ctr"/>
              <a:r>
                <a:rPr lang="es-ES" sz="1600" dirty="0">
                  <a:latin typeface="Berlin Sans FB Demi" pitchFamily="34" charset="0"/>
                </a:rPr>
                <a:t>análogas</a:t>
              </a:r>
            </a:p>
          </p:txBody>
        </p:sp>
        <p:sp>
          <p:nvSpPr>
            <p:cNvPr id="3077" name="Rectangle 7"/>
            <p:cNvSpPr>
              <a:spLocks noChangeArrowheads="1"/>
            </p:cNvSpPr>
            <p:nvPr/>
          </p:nvSpPr>
          <p:spPr bwMode="auto">
            <a:xfrm>
              <a:off x="4566920" y="2438400"/>
              <a:ext cx="2305050" cy="792163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sz="1600">
                  <a:latin typeface="Berlin Sans FB Demi" pitchFamily="34" charset="0"/>
                </a:rPr>
                <a:t>Newlands.</a:t>
              </a:r>
            </a:p>
            <a:p>
              <a:pPr algn="ctr"/>
              <a:r>
                <a:rPr lang="es-ES" sz="1600">
                  <a:latin typeface="Berlin Sans FB Demi" pitchFamily="34" charset="0"/>
                </a:rPr>
                <a:t>Octavas</a:t>
              </a:r>
            </a:p>
          </p:txBody>
        </p:sp>
        <p:sp>
          <p:nvSpPr>
            <p:cNvPr id="3078" name="Rectangle 8"/>
            <p:cNvSpPr>
              <a:spLocks noChangeArrowheads="1"/>
            </p:cNvSpPr>
            <p:nvPr/>
          </p:nvSpPr>
          <p:spPr bwMode="auto">
            <a:xfrm>
              <a:off x="4343400" y="3657600"/>
              <a:ext cx="3276600" cy="1066800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sz="1600" dirty="0">
                  <a:latin typeface="Berlin Sans FB Demi" pitchFamily="34" charset="0"/>
                </a:rPr>
                <a:t>Ordeno los elementos de acuerdo</a:t>
              </a:r>
            </a:p>
            <a:p>
              <a:pPr algn="ctr"/>
              <a:r>
                <a:rPr lang="es-ES" sz="1600" dirty="0">
                  <a:latin typeface="Berlin Sans FB Demi" pitchFamily="34" charset="0"/>
                </a:rPr>
                <a:t>a su numero creciente de masa en </a:t>
              </a:r>
            </a:p>
            <a:p>
              <a:pPr algn="ctr"/>
              <a:r>
                <a:rPr lang="es-ES" sz="1600" dirty="0">
                  <a:latin typeface="Berlin Sans FB Demi" pitchFamily="34" charset="0"/>
                </a:rPr>
                <a:t>grupos de ocho (propiedades)</a:t>
              </a:r>
            </a:p>
          </p:txBody>
        </p:sp>
        <p:sp>
          <p:nvSpPr>
            <p:cNvPr id="3079" name="Line 5"/>
            <p:cNvSpPr>
              <a:spLocks noChangeShapeType="1"/>
            </p:cNvSpPr>
            <p:nvPr/>
          </p:nvSpPr>
          <p:spPr bwMode="auto">
            <a:xfrm flipV="1">
              <a:off x="2204720" y="2057400"/>
              <a:ext cx="3581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latin typeface="Berlin Sans FB Demi" pitchFamily="34" charset="0"/>
              </a:endParaRPr>
            </a:p>
          </p:txBody>
        </p:sp>
        <p:sp>
          <p:nvSpPr>
            <p:cNvPr id="3080" name="Line 5"/>
            <p:cNvSpPr>
              <a:spLocks noChangeShapeType="1"/>
            </p:cNvSpPr>
            <p:nvPr/>
          </p:nvSpPr>
          <p:spPr bwMode="auto">
            <a:xfrm>
              <a:off x="2209800" y="2057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latin typeface="Berlin Sans FB Demi" pitchFamily="34" charset="0"/>
              </a:endParaRPr>
            </a:p>
          </p:txBody>
        </p:sp>
        <p:sp>
          <p:nvSpPr>
            <p:cNvPr id="3081" name="Line 5"/>
            <p:cNvSpPr>
              <a:spLocks noChangeShapeType="1"/>
            </p:cNvSpPr>
            <p:nvPr/>
          </p:nvSpPr>
          <p:spPr bwMode="auto">
            <a:xfrm>
              <a:off x="5786120" y="2057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latin typeface="Berlin Sans FB Demi" pitchFamily="34" charset="0"/>
              </a:endParaRPr>
            </a:p>
          </p:txBody>
        </p:sp>
        <p:sp>
          <p:nvSpPr>
            <p:cNvPr id="3082" name="Line 5"/>
            <p:cNvSpPr>
              <a:spLocks noChangeShapeType="1"/>
            </p:cNvSpPr>
            <p:nvPr/>
          </p:nvSpPr>
          <p:spPr bwMode="auto">
            <a:xfrm>
              <a:off x="4033520" y="1769689"/>
              <a:ext cx="0" cy="2877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latin typeface="Berlin Sans FB Demi" pitchFamily="34" charset="0"/>
              </a:endParaRPr>
            </a:p>
          </p:txBody>
        </p:sp>
        <p:sp>
          <p:nvSpPr>
            <p:cNvPr id="3083" name="Line 5"/>
            <p:cNvSpPr>
              <a:spLocks noChangeShapeType="1"/>
            </p:cNvSpPr>
            <p:nvPr/>
          </p:nvSpPr>
          <p:spPr bwMode="auto">
            <a:xfrm>
              <a:off x="2209800" y="32004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latin typeface="Berlin Sans FB Demi" pitchFamily="34" charset="0"/>
              </a:endParaRPr>
            </a:p>
          </p:txBody>
        </p:sp>
        <p:sp>
          <p:nvSpPr>
            <p:cNvPr id="3084" name="Line 5"/>
            <p:cNvSpPr>
              <a:spLocks noChangeShapeType="1"/>
            </p:cNvSpPr>
            <p:nvPr/>
          </p:nvSpPr>
          <p:spPr bwMode="auto">
            <a:xfrm>
              <a:off x="5791200" y="32004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>
                <a:latin typeface="Berlin Sans FB Demi" pitchFamily="34" charset="0"/>
              </a:endParaRPr>
            </a:p>
          </p:txBody>
        </p:sp>
      </p:grpSp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170993"/>
              </p:ext>
            </p:extLst>
          </p:nvPr>
        </p:nvGraphicFramePr>
        <p:xfrm>
          <a:off x="913765" y="4648200"/>
          <a:ext cx="3333750" cy="1882776"/>
        </p:xfrm>
        <a:graphic>
          <a:graphicData uri="http://schemas.openxmlformats.org/drawingml/2006/table">
            <a:tbl>
              <a:tblPr/>
              <a:tblGrid>
                <a:gridCol w="666750"/>
                <a:gridCol w="666750"/>
                <a:gridCol w="666750"/>
                <a:gridCol w="666750"/>
                <a:gridCol w="666750"/>
              </a:tblGrid>
              <a:tr h="491028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dirty="0">
                          <a:latin typeface="Calibri"/>
                          <a:ea typeface="Calibri"/>
                          <a:cs typeface="Times New Roman"/>
                        </a:rPr>
                        <a:t>Tríadas de </a:t>
                      </a:r>
                      <a:r>
                        <a:rPr lang="es-ES" sz="1100" b="1" dirty="0" err="1">
                          <a:latin typeface="Calibri"/>
                          <a:ea typeface="Calibri"/>
                          <a:cs typeface="Times New Roman"/>
                        </a:rPr>
                        <a:t>Döbereiner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639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u="sng">
                          <a:solidFill>
                            <a:srgbClr val="0248B0"/>
                          </a:solidFill>
                          <a:latin typeface="Calibri"/>
                          <a:ea typeface="Calibri"/>
                          <a:cs typeface="Times New Roman"/>
                          <a:hlinkClick r:id="rId4" tooltip="Litio"/>
                        </a:rPr>
                        <a:t>Litio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LiCl</a:t>
                      </a:r>
                      <a:b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LiOH</a:t>
                      </a: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u="sng">
                          <a:solidFill>
                            <a:srgbClr val="0248B0"/>
                          </a:solidFill>
                          <a:latin typeface="Calibri"/>
                          <a:ea typeface="Calibri"/>
                          <a:cs typeface="Times New Roman"/>
                          <a:hlinkClick r:id="rId5" tooltip="Calcio"/>
                        </a:rPr>
                        <a:t>Calcio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CaCl</a:t>
                      </a:r>
                      <a:r>
                        <a:rPr lang="es-ES" sz="1100" baseline="-25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CaSO</a:t>
                      </a:r>
                      <a:r>
                        <a:rPr lang="es-ES" sz="1100" baseline="-25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u="sng" dirty="0">
                          <a:solidFill>
                            <a:srgbClr val="0248B0"/>
                          </a:solidFill>
                          <a:latin typeface="Calibri"/>
                          <a:ea typeface="Calibri"/>
                          <a:cs typeface="Times New Roman"/>
                          <a:hlinkClick r:id="rId6" tooltip="Azufre"/>
                        </a:rPr>
                        <a:t>Azufre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AD"/>
                    </a:solidFill>
                  </a:tcPr>
                </a:tc>
              </a:tr>
              <a:tr h="4639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u="sng">
                          <a:solidFill>
                            <a:srgbClr val="0248B0"/>
                          </a:solidFill>
                          <a:latin typeface="Calibri"/>
                          <a:ea typeface="Calibri"/>
                          <a:cs typeface="Times New Roman"/>
                          <a:hlinkClick r:id="rId7" tooltip="Sodio"/>
                        </a:rPr>
                        <a:t>Sodio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NaCl</a:t>
                      </a:r>
                      <a:b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NaOH</a:t>
                      </a: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u="sng">
                          <a:solidFill>
                            <a:srgbClr val="0248B0"/>
                          </a:solidFill>
                          <a:latin typeface="Calibri"/>
                          <a:ea typeface="Calibri"/>
                          <a:cs typeface="Times New Roman"/>
                          <a:hlinkClick r:id="rId8" tooltip="Estroncio"/>
                        </a:rPr>
                        <a:t>Estroncio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SrCl</a:t>
                      </a:r>
                      <a:r>
                        <a:rPr lang="es-ES" sz="1100" baseline="-25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SrSO</a:t>
                      </a:r>
                      <a:r>
                        <a:rPr lang="es-ES" sz="1100" baseline="-25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u="sng">
                          <a:solidFill>
                            <a:srgbClr val="0248B0"/>
                          </a:solidFill>
                          <a:latin typeface="Calibri"/>
                          <a:ea typeface="Calibri"/>
                          <a:cs typeface="Times New Roman"/>
                          <a:hlinkClick r:id="rId9" tooltip="Selenio"/>
                        </a:rPr>
                        <a:t>Selenio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AD"/>
                    </a:solidFill>
                  </a:tcPr>
                </a:tc>
              </a:tr>
              <a:tr h="4639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u="sng">
                          <a:solidFill>
                            <a:srgbClr val="0248B0"/>
                          </a:solidFill>
                          <a:latin typeface="Calibri"/>
                          <a:ea typeface="Calibri"/>
                          <a:cs typeface="Times New Roman"/>
                          <a:hlinkClick r:id="rId10" tooltip="Potasio"/>
                        </a:rPr>
                        <a:t>Potasio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KCl</a:t>
                      </a:r>
                      <a:b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KOH</a:t>
                      </a: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u="sng">
                          <a:solidFill>
                            <a:srgbClr val="0248B0"/>
                          </a:solidFill>
                          <a:latin typeface="Calibri"/>
                          <a:ea typeface="Calibri"/>
                          <a:cs typeface="Times New Roman"/>
                          <a:hlinkClick r:id="rId11" tooltip="Bario"/>
                        </a:rPr>
                        <a:t>Bario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BaCl</a:t>
                      </a:r>
                      <a:r>
                        <a:rPr lang="es-ES" sz="1100" baseline="-25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s-ES" sz="1100">
                          <a:latin typeface="Calibri"/>
                          <a:ea typeface="Calibri"/>
                          <a:cs typeface="Times New Roman"/>
                        </a:rPr>
                        <a:t>BaSO</a:t>
                      </a:r>
                      <a:r>
                        <a:rPr lang="es-ES" sz="1100" baseline="-25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 b="1" u="sng" dirty="0">
                          <a:solidFill>
                            <a:srgbClr val="0248B0"/>
                          </a:solidFill>
                          <a:latin typeface="Calibri"/>
                          <a:ea typeface="Calibri"/>
                          <a:cs typeface="Times New Roman"/>
                          <a:hlinkClick r:id="rId12" tooltip="Telurio"/>
                        </a:rPr>
                        <a:t>Telurio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71" marB="30471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A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965012"/>
              </p:ext>
            </p:extLst>
          </p:nvPr>
        </p:nvGraphicFramePr>
        <p:xfrm>
          <a:off x="4719320" y="4378961"/>
          <a:ext cx="3333752" cy="2297113"/>
        </p:xfrm>
        <a:graphic>
          <a:graphicData uri="http://schemas.openxmlformats.org/drawingml/2006/table">
            <a:tbl>
              <a:tblPr/>
              <a:tblGrid>
                <a:gridCol w="520912"/>
                <a:gridCol w="520912"/>
                <a:gridCol w="520912"/>
                <a:gridCol w="520912"/>
                <a:gridCol w="520912"/>
                <a:gridCol w="520912"/>
                <a:gridCol w="208280"/>
              </a:tblGrid>
              <a:tr h="229406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latin typeface="Times New Roman"/>
                          <a:ea typeface="Times New Roman"/>
                          <a:cs typeface="Times New Roman"/>
                        </a:rPr>
                        <a:t>Ley de las octavas de </a:t>
                      </a:r>
                      <a:r>
                        <a:rPr lang="es-ES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Newlands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E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65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EAD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29" marB="45729">
                    <a:lnL>
                      <a:noFill/>
                    </a:lnL>
                    <a:lnT>
                      <a:noFill/>
                    </a:lnT>
                  </a:tcPr>
                </a:tc>
              </a:tr>
              <a:tr h="1701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Be</a:t>
                      </a: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>9,0</a:t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Mg</a:t>
                      </a: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>24,3</a:t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Ca</a:t>
                      </a: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>40,0</a:t>
                      </a: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 dirty="0"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  <a:t>10,8</a:t>
                      </a:r>
                      <a:b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 b="1" dirty="0">
                          <a:latin typeface="Times New Roman"/>
                          <a:ea typeface="Times New Roman"/>
                          <a:cs typeface="Times New Roman"/>
                        </a:rPr>
                        <a:t>Al</a:t>
                      </a:r>
                      <a: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  <a:t>27,0</a:t>
                      </a:r>
                      <a:b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>12,0</a:t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Si</a:t>
                      </a: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>28,1</a:t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>14,0</a:t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>31,0</a:t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>16,0</a:t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>32,1</a:t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>19,0</a:t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 b="1">
                          <a:latin typeface="Times New Roman"/>
                          <a:ea typeface="Times New Roman"/>
                          <a:cs typeface="Times New Roman"/>
                        </a:rPr>
                        <a:t>Cl</a:t>
                      </a: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>35,5</a:t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7" marB="9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29" marB="45729">
                    <a:lnL>
                      <a:noFill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5507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Line 5"/>
          <p:cNvSpPr>
            <a:spLocks noChangeShapeType="1"/>
          </p:cNvSpPr>
          <p:nvPr/>
        </p:nvSpPr>
        <p:spPr bwMode="auto">
          <a:xfrm flipV="1">
            <a:off x="2209800" y="20574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2052" y="1227308"/>
            <a:ext cx="9000807" cy="4471987"/>
            <a:chOff x="66993" y="404813"/>
            <a:chExt cx="9000807" cy="4471987"/>
          </a:xfrm>
        </p:grpSpPr>
        <p:sp>
          <p:nvSpPr>
            <p:cNvPr id="5122" name="Rectangle 4"/>
            <p:cNvSpPr>
              <a:spLocks noChangeArrowheads="1"/>
            </p:cNvSpPr>
            <p:nvPr/>
          </p:nvSpPr>
          <p:spPr bwMode="auto">
            <a:xfrm>
              <a:off x="1763713" y="404813"/>
              <a:ext cx="5329237" cy="79216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dirty="0">
                  <a:latin typeface="Berlin Sans FB Demi" pitchFamily="34" charset="0"/>
                </a:rPr>
                <a:t>APORTACIONES A LA TABLA PERIODICA</a:t>
              </a:r>
            </a:p>
            <a:p>
              <a:pPr algn="ctr"/>
              <a:r>
                <a:rPr lang="es-ES" dirty="0" smtClean="0">
                  <a:latin typeface="Berlin Sans FB Demi" pitchFamily="34" charset="0"/>
                </a:rPr>
                <a:t>Continuación</a:t>
              </a:r>
              <a:endParaRPr lang="es-ES" dirty="0">
                <a:latin typeface="Berlin Sans FB Demi" pitchFamily="34" charset="0"/>
              </a:endParaRPr>
            </a:p>
          </p:txBody>
        </p:sp>
        <p:sp>
          <p:nvSpPr>
            <p:cNvPr id="5123" name="Rectangle 7"/>
            <p:cNvSpPr>
              <a:spLocks noChangeArrowheads="1"/>
            </p:cNvSpPr>
            <p:nvPr/>
          </p:nvSpPr>
          <p:spPr bwMode="auto">
            <a:xfrm>
              <a:off x="235744" y="2468483"/>
              <a:ext cx="1738312" cy="330993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sz="1600" dirty="0" smtClean="0"/>
                <a:t/>
              </a:r>
              <a:br>
                <a:rPr lang="es-ES" sz="1600" dirty="0" smtClean="0"/>
              </a:br>
              <a:r>
                <a:rPr lang="es-ES" sz="1600" dirty="0" smtClean="0"/>
                <a:t>Meyer</a:t>
              </a:r>
              <a:endParaRPr lang="es-ES" sz="1600" dirty="0"/>
            </a:p>
            <a:p>
              <a:pPr algn="ctr"/>
              <a:endParaRPr lang="es-ES" sz="1600" dirty="0"/>
            </a:p>
          </p:txBody>
        </p:sp>
        <p:sp>
          <p:nvSpPr>
            <p:cNvPr id="5124" name="Rectangle 8"/>
            <p:cNvSpPr>
              <a:spLocks noChangeArrowheads="1"/>
            </p:cNvSpPr>
            <p:nvPr/>
          </p:nvSpPr>
          <p:spPr bwMode="auto">
            <a:xfrm>
              <a:off x="66993" y="3275416"/>
              <a:ext cx="2057400" cy="914833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sz="1300" dirty="0"/>
                <a:t>Ordenó los elementos de </a:t>
              </a:r>
            </a:p>
            <a:p>
              <a:pPr algn="ctr"/>
              <a:r>
                <a:rPr lang="es-ES" sz="1300" dirty="0"/>
                <a:t>Acuerdo a la masa atómica </a:t>
              </a:r>
            </a:p>
            <a:p>
              <a:pPr algn="ctr"/>
              <a:r>
                <a:rPr lang="es-ES" sz="1300" dirty="0"/>
                <a:t>creciente </a:t>
              </a:r>
            </a:p>
          </p:txBody>
        </p:sp>
        <p:sp>
          <p:nvSpPr>
            <p:cNvPr id="5125" name="Rectangle 7"/>
            <p:cNvSpPr>
              <a:spLocks noChangeArrowheads="1"/>
            </p:cNvSpPr>
            <p:nvPr/>
          </p:nvSpPr>
          <p:spPr bwMode="auto">
            <a:xfrm>
              <a:off x="2764790" y="2486460"/>
              <a:ext cx="1465580" cy="38100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sz="1600" dirty="0" err="1"/>
                <a:t>Mendeleiev</a:t>
              </a:r>
              <a:endParaRPr lang="es-ES" sz="1600" dirty="0"/>
            </a:p>
          </p:txBody>
        </p:sp>
        <p:sp>
          <p:nvSpPr>
            <p:cNvPr id="5126" name="Rectangle 8"/>
            <p:cNvSpPr>
              <a:spLocks noChangeArrowheads="1"/>
            </p:cNvSpPr>
            <p:nvPr/>
          </p:nvSpPr>
          <p:spPr bwMode="auto">
            <a:xfrm>
              <a:off x="2240280" y="3256676"/>
              <a:ext cx="2514600" cy="844461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sz="1300" dirty="0"/>
                <a:t>Ordenó los elementos de acuerdo</a:t>
              </a:r>
            </a:p>
            <a:p>
              <a:pPr algn="ctr"/>
              <a:r>
                <a:rPr lang="es-ES" sz="1300" dirty="0"/>
                <a:t>a su masa atómica creciente.</a:t>
              </a:r>
            </a:p>
          </p:txBody>
        </p:sp>
        <p:sp>
          <p:nvSpPr>
            <p:cNvPr id="5128" name="Line 5"/>
            <p:cNvSpPr>
              <a:spLocks noChangeShapeType="1"/>
            </p:cNvSpPr>
            <p:nvPr/>
          </p:nvSpPr>
          <p:spPr bwMode="auto">
            <a:xfrm>
              <a:off x="1099820" y="2057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5129" name="Line 5"/>
            <p:cNvSpPr>
              <a:spLocks noChangeShapeType="1"/>
            </p:cNvSpPr>
            <p:nvPr/>
          </p:nvSpPr>
          <p:spPr bwMode="auto">
            <a:xfrm>
              <a:off x="5791200" y="2057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5130" name="Line 5"/>
            <p:cNvSpPr>
              <a:spLocks noChangeShapeType="1"/>
            </p:cNvSpPr>
            <p:nvPr/>
          </p:nvSpPr>
          <p:spPr bwMode="auto">
            <a:xfrm>
              <a:off x="4038600" y="1219200"/>
              <a:ext cx="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5131" name="Line 5"/>
            <p:cNvSpPr>
              <a:spLocks noChangeShapeType="1"/>
            </p:cNvSpPr>
            <p:nvPr/>
          </p:nvSpPr>
          <p:spPr bwMode="auto">
            <a:xfrm>
              <a:off x="1099820" y="2799476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5132" name="Line 5"/>
            <p:cNvSpPr>
              <a:spLocks noChangeShapeType="1"/>
            </p:cNvSpPr>
            <p:nvPr/>
          </p:nvSpPr>
          <p:spPr bwMode="auto">
            <a:xfrm>
              <a:off x="5669756" y="3106816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5133" name="Line 5"/>
            <p:cNvSpPr>
              <a:spLocks noChangeShapeType="1"/>
            </p:cNvSpPr>
            <p:nvPr/>
          </p:nvSpPr>
          <p:spPr bwMode="auto">
            <a:xfrm flipV="1">
              <a:off x="1104900" y="2057400"/>
              <a:ext cx="6934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4" name="Rectangle 7"/>
            <p:cNvSpPr>
              <a:spLocks noChangeArrowheads="1"/>
            </p:cNvSpPr>
            <p:nvPr/>
          </p:nvSpPr>
          <p:spPr bwMode="auto">
            <a:xfrm>
              <a:off x="4724400" y="2403554"/>
              <a:ext cx="1890712" cy="703262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sz="1600" dirty="0"/>
                <a:t>Werner </a:t>
              </a:r>
              <a:r>
                <a:rPr lang="es-ES" sz="1600" dirty="0" smtClean="0"/>
                <a:t>propuso</a:t>
              </a:r>
            </a:p>
            <a:p>
              <a:pPr algn="ctr"/>
              <a:r>
                <a:rPr lang="es-ES" sz="1600" dirty="0" smtClean="0"/>
                <a:t> </a:t>
              </a:r>
              <a:r>
                <a:rPr lang="es-ES" sz="1600" dirty="0"/>
                <a:t>la </a:t>
              </a:r>
              <a:r>
                <a:rPr lang="es-ES" sz="1600" dirty="0" smtClean="0"/>
                <a:t>tabla Periódica</a:t>
              </a:r>
            </a:p>
            <a:p>
              <a:pPr algn="ctr"/>
              <a:r>
                <a:rPr lang="es-ES" sz="1600" dirty="0" smtClean="0"/>
                <a:t> </a:t>
              </a:r>
              <a:r>
                <a:rPr lang="es-ES" sz="1600" dirty="0"/>
                <a:t>larga</a:t>
              </a:r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6802120" y="2413714"/>
              <a:ext cx="2209800" cy="639047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" sz="1600" dirty="0" err="1"/>
                <a:t>Moseley</a:t>
              </a:r>
              <a:r>
                <a:rPr lang="es-ES" sz="1600" dirty="0"/>
                <a:t>. Creador de </a:t>
              </a:r>
              <a:endParaRPr lang="es-ES" sz="1600" dirty="0" smtClean="0"/>
            </a:p>
            <a:p>
              <a:pPr algn="ctr"/>
              <a:r>
                <a:rPr lang="es-ES" sz="1600" dirty="0" smtClean="0"/>
                <a:t>la Ley </a:t>
              </a:r>
              <a:r>
                <a:rPr lang="es-ES" sz="1600" dirty="0"/>
                <a:t>Periódica</a:t>
              </a:r>
            </a:p>
            <a:p>
              <a:endParaRPr lang="es-ES" sz="1600" dirty="0"/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3429000" y="2091134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>
              <a:off x="8039100" y="2057400"/>
              <a:ext cx="0" cy="346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3429000" y="2867460"/>
              <a:ext cx="0" cy="4079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9" name="Rectangle 8"/>
            <p:cNvSpPr>
              <a:spLocks noChangeArrowheads="1"/>
            </p:cNvSpPr>
            <p:nvPr/>
          </p:nvSpPr>
          <p:spPr bwMode="auto">
            <a:xfrm>
              <a:off x="4828381" y="3567950"/>
              <a:ext cx="1682749" cy="622300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s-ES" sz="1300" dirty="0"/>
                <a:t>Creador de la tabla </a:t>
              </a:r>
            </a:p>
            <a:p>
              <a:r>
                <a:rPr lang="es-ES" sz="1300" dirty="0"/>
                <a:t>Periódica moderna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629400" y="3429000"/>
              <a:ext cx="2438400" cy="1447800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 sz="1300" dirty="0"/>
            </a:p>
            <a:p>
              <a:pPr algn="ctr"/>
              <a:r>
                <a:rPr lang="es-ES" sz="1300" dirty="0"/>
                <a:t>Ley periódica. </a:t>
              </a:r>
              <a:endParaRPr lang="es-ES" sz="1300" dirty="0" smtClean="0"/>
            </a:p>
            <a:p>
              <a:pPr algn="ctr"/>
              <a:r>
                <a:rPr lang="es-ES" sz="1300" dirty="0" smtClean="0"/>
                <a:t> </a:t>
              </a:r>
              <a:r>
                <a:rPr lang="es-ES" sz="1300" dirty="0"/>
                <a:t>“Las propiedades de los </a:t>
              </a:r>
            </a:p>
            <a:p>
              <a:pPr algn="ctr"/>
              <a:r>
                <a:rPr lang="es-ES" sz="1300" dirty="0" smtClean="0"/>
                <a:t>Elementos y </a:t>
              </a:r>
              <a:r>
                <a:rPr lang="es-ES" sz="1300" dirty="0"/>
                <a:t>de sus </a:t>
              </a:r>
              <a:endParaRPr lang="es-ES" sz="1300" dirty="0" smtClean="0"/>
            </a:p>
            <a:p>
              <a:pPr algn="ctr"/>
              <a:r>
                <a:rPr lang="es-ES" sz="1300" dirty="0" smtClean="0"/>
                <a:t>Compuestos son funciones </a:t>
              </a:r>
            </a:p>
            <a:p>
              <a:pPr algn="ctr"/>
              <a:r>
                <a:rPr lang="es-ES" sz="1300" dirty="0" smtClean="0"/>
                <a:t>periódicas </a:t>
              </a:r>
              <a:r>
                <a:rPr lang="es-ES" sz="1300" dirty="0"/>
                <a:t>del </a:t>
              </a:r>
              <a:r>
                <a:rPr lang="es-ES" sz="1300" dirty="0" smtClean="0"/>
                <a:t>numero </a:t>
              </a:r>
              <a:r>
                <a:rPr lang="es-ES" sz="1300" dirty="0"/>
                <a:t>atómico </a:t>
              </a:r>
              <a:endParaRPr lang="es-ES" sz="1300" dirty="0" smtClean="0"/>
            </a:p>
            <a:p>
              <a:pPr algn="ctr"/>
              <a:r>
                <a:rPr lang="es-ES" sz="1300" dirty="0" smtClean="0"/>
                <a:t>de  los </a:t>
              </a:r>
              <a:r>
                <a:rPr lang="es-ES" sz="1300" dirty="0"/>
                <a:t>elementos.”</a:t>
              </a:r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>
              <a:off x="8039100" y="3028076"/>
              <a:ext cx="0" cy="4079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42076726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1943100" y="1124744"/>
            <a:ext cx="533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b="1" u="sng" dirty="0"/>
              <a:t>CARACTERÍSTICAS DE LA TABLA PERIÓDICA</a:t>
            </a:r>
            <a:endParaRPr lang="es-ES" dirty="0"/>
          </a:p>
          <a:p>
            <a:r>
              <a:rPr lang="es-ES" dirty="0"/>
              <a:t> </a:t>
            </a: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332454" y="1664494"/>
            <a:ext cx="8382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/>
              <a:t>1.- Los elementos están presentados en orden creciente, siguiendo su número atómico (cantidad de protones ) de izquierda a derecha y de arriba a abajo.</a:t>
            </a:r>
          </a:p>
          <a:p>
            <a:r>
              <a:rPr lang="es-ES"/>
              <a:t> </a:t>
            </a: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332454" y="2274094"/>
            <a:ext cx="807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dirty="0"/>
              <a:t>2.- Está la tabla estructurada en 7 filas y 18 columnas llamadas períodos y </a:t>
            </a:r>
            <a:r>
              <a:rPr lang="es-ES" dirty="0" smtClean="0"/>
              <a:t>grupos</a:t>
            </a:r>
            <a:r>
              <a:rPr lang="es-ES" dirty="0"/>
              <a:t>.</a:t>
            </a:r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304800" y="4912519"/>
            <a:ext cx="86106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dirty="0"/>
              <a:t>5.- Los grupos son: GRUPO A y GRUPO B, según el </a:t>
            </a:r>
            <a:r>
              <a:rPr lang="es-ES" dirty="0">
                <a:hlinkClick r:id="rId4" action="ppaction://hlinksldjump"/>
              </a:rPr>
              <a:t>bloque </a:t>
            </a:r>
            <a:r>
              <a:rPr lang="es-ES" dirty="0"/>
              <a:t>a que pertenecen:</a:t>
            </a:r>
          </a:p>
          <a:p>
            <a:r>
              <a:rPr lang="es-ES" dirty="0"/>
              <a:t>GRUPO A,  corresponden a los que están en orbitales: S, y  P.</a:t>
            </a:r>
          </a:p>
          <a:p>
            <a:r>
              <a:rPr lang="es-ES" dirty="0"/>
              <a:t>GRUPO B,     corresponden a los que están en orbitales: d, y  f.</a:t>
            </a:r>
          </a:p>
        </p:txBody>
      </p:sp>
      <p:sp>
        <p:nvSpPr>
          <p:cNvPr id="48142" name="Rectangle 14"/>
          <p:cNvSpPr>
            <a:spLocks noChangeArrowheads="1"/>
          </p:cNvSpPr>
          <p:nvPr/>
        </p:nvSpPr>
        <p:spPr bwMode="auto">
          <a:xfrm>
            <a:off x="332454" y="3275580"/>
            <a:ext cx="83820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dirty="0"/>
              <a:t>4.- Agrupa en los bloques dos grupos: </a:t>
            </a:r>
            <a:r>
              <a:rPr lang="es-ES" dirty="0">
                <a:hlinkClick r:id="rId5" action="ppaction://hlinksldjump"/>
              </a:rPr>
              <a:t>Metales y no-metales</a:t>
            </a:r>
            <a:r>
              <a:rPr lang="es-ES" dirty="0"/>
              <a:t> incluidos los gases raros.                                                </a:t>
            </a:r>
            <a:r>
              <a:rPr lang="es-ES" dirty="0" err="1">
                <a:hlinkClick r:id="rId6" action="ppaction://hlinksldjump"/>
              </a:rPr>
              <a:t>Tambien</a:t>
            </a:r>
            <a:r>
              <a:rPr lang="es-ES" dirty="0">
                <a:hlinkClick r:id="rId6" action="ppaction://hlinksldjump"/>
              </a:rPr>
              <a:t> metaloides</a:t>
            </a:r>
            <a:r>
              <a:rPr lang="es-ES" dirty="0"/>
              <a:t>                </a:t>
            </a:r>
          </a:p>
          <a:p>
            <a:r>
              <a:rPr lang="es-ES" dirty="0"/>
              <a:t>METALES, los ubicados en los bloques:  s,  d, f</a:t>
            </a:r>
          </a:p>
          <a:p>
            <a:r>
              <a:rPr lang="es-ES" dirty="0"/>
              <a:t>NO-METALES, los ubicados en:  P</a:t>
            </a:r>
          </a:p>
          <a:p>
            <a:r>
              <a:rPr lang="es-ES" dirty="0"/>
              <a:t>Gases raros en el bloque P             </a:t>
            </a:r>
            <a:r>
              <a:rPr lang="es-ES" dirty="0">
                <a:solidFill>
                  <a:srgbClr val="FFFF66"/>
                </a:solidFill>
                <a:hlinkClick r:id="rId4" action="ppaction://hlinksldjump"/>
              </a:rPr>
              <a:t>mostrar tabla</a:t>
            </a:r>
            <a:endParaRPr lang="es-ES" dirty="0">
              <a:solidFill>
                <a:srgbClr val="FFFF66"/>
              </a:solidFill>
            </a:endParaRPr>
          </a:p>
        </p:txBody>
      </p:sp>
      <p:sp>
        <p:nvSpPr>
          <p:cNvPr id="48143" name="Rectangle 15"/>
          <p:cNvSpPr>
            <a:spLocks noChangeArrowheads="1"/>
          </p:cNvSpPr>
          <p:nvPr/>
        </p:nvSpPr>
        <p:spPr bwMode="auto">
          <a:xfrm>
            <a:off x="332454" y="2883694"/>
            <a:ext cx="5137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s-ES"/>
              <a:t>3.- Está seccionada en cuatro bloques:  </a:t>
            </a:r>
            <a:r>
              <a:rPr lang="es-ES">
                <a:hlinkClick r:id="rId7" action="ppaction://hlinksldjump"/>
              </a:rPr>
              <a:t>s, p, d,  f</a:t>
            </a:r>
            <a:endParaRPr lang="es-ES"/>
          </a:p>
        </p:txBody>
      </p:sp>
      <p:sp>
        <p:nvSpPr>
          <p:cNvPr id="8200" name="Text Box 16"/>
          <p:cNvSpPr txBox="1">
            <a:spLocks noChangeArrowheads="1"/>
          </p:cNvSpPr>
          <p:nvPr/>
        </p:nvSpPr>
        <p:spPr bwMode="auto">
          <a:xfrm>
            <a:off x="593725" y="53705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93030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/>
      <p:bldP spid="48135" grpId="0"/>
      <p:bldP spid="48141" grpId="0"/>
      <p:bldP spid="48142" grpId="0"/>
      <p:bldP spid="481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990600" y="2438400"/>
            <a:ext cx="5276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dirty="0"/>
              <a:t>Los elementos mas comunes están en los grupos:</a:t>
            </a:r>
          </a:p>
        </p:txBody>
      </p:sp>
      <p:pic>
        <p:nvPicPr>
          <p:cNvPr id="9220" name="Picture 7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12976"/>
            <a:ext cx="8333289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9638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e Offic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2311</Words>
  <Application>Microsoft Office PowerPoint</Application>
  <PresentationFormat>Presentación en pantalla (4:3)</PresentationFormat>
  <Paragraphs>637</Paragraphs>
  <Slides>25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8" baseType="lpstr">
      <vt:lpstr>Arial</vt:lpstr>
      <vt:lpstr>Arial Black</vt:lpstr>
      <vt:lpstr>Berlin Sans FB Demi</vt:lpstr>
      <vt:lpstr>Cake Nom</vt:lpstr>
      <vt:lpstr>Calibri</vt:lpstr>
      <vt:lpstr>CarnivalMF</vt:lpstr>
      <vt:lpstr>Helvetica</vt:lpstr>
      <vt:lpstr>Helvetica Light</vt:lpstr>
      <vt:lpstr>Impact</vt:lpstr>
      <vt:lpstr>Matura MT Script Capitals</vt:lpstr>
      <vt:lpstr>Times New Roman</vt:lpstr>
      <vt:lpstr>Wingdings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No metales</vt:lpstr>
      <vt:lpstr>Nometales II</vt:lpstr>
      <vt:lpstr>Enlace químico</vt:lpstr>
      <vt:lpstr>   BIBLIOGRAFIA   Catalá R., Rosa María y Colsa G. María Eugenia Química. Santillana, México 1988.  Chang, R. (1999). Química. Mc Graw Hill, 2ª. Edición, México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ANGEL SAUCEDO A</cp:lastModifiedBy>
  <cp:revision>23</cp:revision>
  <dcterms:created xsi:type="dcterms:W3CDTF">2013-09-17T14:29:17Z</dcterms:created>
  <dcterms:modified xsi:type="dcterms:W3CDTF">2015-11-04T21:10:15Z</dcterms:modified>
</cp:coreProperties>
</file>